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2.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9.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47"/>
  </p:notesMasterIdLst>
  <p:sldIdLst>
    <p:sldId id="258" r:id="rId5"/>
    <p:sldId id="703" r:id="rId6"/>
    <p:sldId id="699" r:id="rId7"/>
    <p:sldId id="306" r:id="rId8"/>
    <p:sldId id="650" r:id="rId9"/>
    <p:sldId id="678" r:id="rId10"/>
    <p:sldId id="307" r:id="rId11"/>
    <p:sldId id="308" r:id="rId12"/>
    <p:sldId id="261" r:id="rId13"/>
    <p:sldId id="671" r:id="rId14"/>
    <p:sldId id="625" r:id="rId15"/>
    <p:sldId id="626" r:id="rId16"/>
    <p:sldId id="672" r:id="rId17"/>
    <p:sldId id="697" r:id="rId18"/>
    <p:sldId id="698" r:id="rId19"/>
    <p:sldId id="696" r:id="rId20"/>
    <p:sldId id="324" r:id="rId21"/>
    <p:sldId id="638" r:id="rId22"/>
    <p:sldId id="679" r:id="rId23"/>
    <p:sldId id="680" r:id="rId24"/>
    <p:sldId id="681" r:id="rId25"/>
    <p:sldId id="682" r:id="rId26"/>
    <p:sldId id="683" r:id="rId27"/>
    <p:sldId id="684" r:id="rId28"/>
    <p:sldId id="685" r:id="rId29"/>
    <p:sldId id="686" r:id="rId30"/>
    <p:sldId id="687" r:id="rId31"/>
    <p:sldId id="688" r:id="rId32"/>
    <p:sldId id="309" r:id="rId33"/>
    <p:sldId id="700" r:id="rId34"/>
    <p:sldId id="312" r:id="rId35"/>
    <p:sldId id="702" r:id="rId36"/>
    <p:sldId id="689" r:id="rId37"/>
    <p:sldId id="690" r:id="rId38"/>
    <p:sldId id="317" r:id="rId39"/>
    <p:sldId id="667" r:id="rId40"/>
    <p:sldId id="314" r:id="rId41"/>
    <p:sldId id="342" r:id="rId42"/>
    <p:sldId id="315" r:id="rId43"/>
    <p:sldId id="663" r:id="rId44"/>
    <p:sldId id="694" r:id="rId45"/>
    <p:sldId id="695"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50975E0-EBFE-3CEB-F009-4A1B199D4045}" v="2" dt="2025-06-08T21:39:33.33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16" autoAdjust="0"/>
    <p:restoredTop sz="94660"/>
  </p:normalViewPr>
  <p:slideViewPr>
    <p:cSldViewPr snapToGrid="0">
      <p:cViewPr varScale="1">
        <p:scale>
          <a:sx n="101" d="100"/>
          <a:sy n="101" d="100"/>
        </p:scale>
        <p:origin x="990"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F687A43-30EC-4F6F-BA78-126F7CB48C4F}" type="doc">
      <dgm:prSet loTypeId="urn:microsoft.com/office/officeart/2005/8/layout/vList2" loCatId="list" qsTypeId="urn:microsoft.com/office/officeart/2005/8/quickstyle/simple4" qsCatId="simple" csTypeId="urn:microsoft.com/office/officeart/2005/8/colors/colorful5" csCatId="colorful" phldr="1"/>
      <dgm:spPr/>
      <dgm:t>
        <a:bodyPr/>
        <a:lstStyle/>
        <a:p>
          <a:endParaRPr lang="en-US"/>
        </a:p>
      </dgm:t>
    </dgm:pt>
    <dgm:pt modelId="{304677FB-A62A-4A89-97A2-9C6918D55FF1}">
      <dgm:prSet/>
      <dgm:spPr/>
      <dgm:t>
        <a:bodyPr/>
        <a:lstStyle/>
        <a:p>
          <a:r>
            <a:rPr lang="en-US"/>
            <a:t>Brain processing speed slows down</a:t>
          </a:r>
        </a:p>
      </dgm:t>
    </dgm:pt>
    <dgm:pt modelId="{45FE4D7D-32F5-4C7B-9E4A-44C76F6FE82B}" type="parTrans" cxnId="{79B6F49A-5659-4764-9112-7FD390A62931}">
      <dgm:prSet/>
      <dgm:spPr/>
      <dgm:t>
        <a:bodyPr/>
        <a:lstStyle/>
        <a:p>
          <a:endParaRPr lang="en-US"/>
        </a:p>
      </dgm:t>
    </dgm:pt>
    <dgm:pt modelId="{4ACDBC3F-CBA7-42A5-8772-7D16B5A7D602}" type="sibTrans" cxnId="{79B6F49A-5659-4764-9112-7FD390A62931}">
      <dgm:prSet/>
      <dgm:spPr/>
      <dgm:t>
        <a:bodyPr/>
        <a:lstStyle/>
        <a:p>
          <a:endParaRPr lang="en-US"/>
        </a:p>
      </dgm:t>
    </dgm:pt>
    <dgm:pt modelId="{154F91DF-2024-47D0-A876-AE3D4B85019C}">
      <dgm:prSet/>
      <dgm:spPr/>
      <dgm:t>
        <a:bodyPr/>
        <a:lstStyle/>
        <a:p>
          <a:r>
            <a:rPr lang="en-US"/>
            <a:t>Reaction time to stimuli decreases</a:t>
          </a:r>
        </a:p>
      </dgm:t>
    </dgm:pt>
    <dgm:pt modelId="{1CD565D6-5429-4E99-9207-FD127339DE2F}" type="parTrans" cxnId="{1E808D26-44A4-4FEB-A27F-65D4C893EEC6}">
      <dgm:prSet/>
      <dgm:spPr/>
      <dgm:t>
        <a:bodyPr/>
        <a:lstStyle/>
        <a:p>
          <a:endParaRPr lang="en-US"/>
        </a:p>
      </dgm:t>
    </dgm:pt>
    <dgm:pt modelId="{35C7E68F-49BB-4F2C-B882-4B83B505CC36}" type="sibTrans" cxnId="{1E808D26-44A4-4FEB-A27F-65D4C893EEC6}">
      <dgm:prSet/>
      <dgm:spPr/>
      <dgm:t>
        <a:bodyPr/>
        <a:lstStyle/>
        <a:p>
          <a:endParaRPr lang="en-US"/>
        </a:p>
      </dgm:t>
    </dgm:pt>
    <dgm:pt modelId="{F8F52CE8-E479-45B1-B8FC-791D9D456388}">
      <dgm:prSet/>
      <dgm:spPr/>
      <dgm:t>
        <a:bodyPr/>
        <a:lstStyle/>
        <a:p>
          <a:r>
            <a:rPr lang="en-US"/>
            <a:t>Minor forgetfulness</a:t>
          </a:r>
        </a:p>
      </dgm:t>
    </dgm:pt>
    <dgm:pt modelId="{AD70C23B-B89C-4F00-9425-B55190AB5B87}" type="parTrans" cxnId="{BB7DE2D4-8E0A-4E21-8BCE-8025873D553C}">
      <dgm:prSet/>
      <dgm:spPr/>
      <dgm:t>
        <a:bodyPr/>
        <a:lstStyle/>
        <a:p>
          <a:endParaRPr lang="en-US"/>
        </a:p>
      </dgm:t>
    </dgm:pt>
    <dgm:pt modelId="{A6057F3F-8279-4F99-9F81-1F7E46F06C73}" type="sibTrans" cxnId="{BB7DE2D4-8E0A-4E21-8BCE-8025873D553C}">
      <dgm:prSet/>
      <dgm:spPr/>
      <dgm:t>
        <a:bodyPr/>
        <a:lstStyle/>
        <a:p>
          <a:endParaRPr lang="en-US"/>
        </a:p>
      </dgm:t>
    </dgm:pt>
    <dgm:pt modelId="{54366979-190E-4E9B-A14A-615FEC35DBF8}">
      <dgm:prSet/>
      <dgm:spPr/>
      <dgm:t>
        <a:bodyPr/>
        <a:lstStyle/>
        <a:p>
          <a:r>
            <a:rPr lang="en-US"/>
            <a:t>Minor word finding problems</a:t>
          </a:r>
        </a:p>
      </dgm:t>
    </dgm:pt>
    <dgm:pt modelId="{F893E374-FC48-4151-A1C9-A268FBC15519}" type="parTrans" cxnId="{06ACEB39-73D8-4A99-9F8B-8B8ED8C551EF}">
      <dgm:prSet/>
      <dgm:spPr/>
      <dgm:t>
        <a:bodyPr/>
        <a:lstStyle/>
        <a:p>
          <a:endParaRPr lang="en-US"/>
        </a:p>
      </dgm:t>
    </dgm:pt>
    <dgm:pt modelId="{D4602E63-47F9-41EF-BE49-63205A58285C}" type="sibTrans" cxnId="{06ACEB39-73D8-4A99-9F8B-8B8ED8C551EF}">
      <dgm:prSet/>
      <dgm:spPr/>
      <dgm:t>
        <a:bodyPr/>
        <a:lstStyle/>
        <a:p>
          <a:endParaRPr lang="en-US"/>
        </a:p>
      </dgm:t>
    </dgm:pt>
    <dgm:pt modelId="{93F0AE1D-F628-43D0-9ED0-7C2AFCD9DC14}">
      <dgm:prSet/>
      <dgm:spPr/>
      <dgm:t>
        <a:bodyPr/>
        <a:lstStyle/>
        <a:p>
          <a:r>
            <a:rPr lang="en-US"/>
            <a:t>May take longer to retrieve information from memory</a:t>
          </a:r>
        </a:p>
      </dgm:t>
    </dgm:pt>
    <dgm:pt modelId="{52BCBBA4-47CC-42A6-8D08-99445C72982E}" type="parTrans" cxnId="{33B8E967-45AE-4D72-A39D-4280A7DE1EBF}">
      <dgm:prSet/>
      <dgm:spPr/>
      <dgm:t>
        <a:bodyPr/>
        <a:lstStyle/>
        <a:p>
          <a:endParaRPr lang="en-US"/>
        </a:p>
      </dgm:t>
    </dgm:pt>
    <dgm:pt modelId="{C5677526-DEDE-49CD-A574-CB8A319460D9}" type="sibTrans" cxnId="{33B8E967-45AE-4D72-A39D-4280A7DE1EBF}">
      <dgm:prSet/>
      <dgm:spPr/>
      <dgm:t>
        <a:bodyPr/>
        <a:lstStyle/>
        <a:p>
          <a:endParaRPr lang="en-US"/>
        </a:p>
      </dgm:t>
    </dgm:pt>
    <dgm:pt modelId="{F2B13FA2-3631-4A32-8B02-CBE353A1B321}">
      <dgm:prSet/>
      <dgm:spPr/>
      <dgm:t>
        <a:bodyPr/>
        <a:lstStyle/>
        <a:p>
          <a:r>
            <a:rPr lang="en-US"/>
            <a:t>Approach:</a:t>
          </a:r>
        </a:p>
      </dgm:t>
    </dgm:pt>
    <dgm:pt modelId="{05AAE013-8FD8-49C7-A239-031D2BB5FC7F}" type="parTrans" cxnId="{35C67477-A4B5-444A-A730-64205C41A681}">
      <dgm:prSet/>
      <dgm:spPr/>
      <dgm:t>
        <a:bodyPr/>
        <a:lstStyle/>
        <a:p>
          <a:endParaRPr lang="en-US"/>
        </a:p>
      </dgm:t>
    </dgm:pt>
    <dgm:pt modelId="{F609C06B-DA3A-4602-B158-276D3297906D}" type="sibTrans" cxnId="{35C67477-A4B5-444A-A730-64205C41A681}">
      <dgm:prSet/>
      <dgm:spPr/>
      <dgm:t>
        <a:bodyPr/>
        <a:lstStyle/>
        <a:p>
          <a:endParaRPr lang="en-US"/>
        </a:p>
      </dgm:t>
    </dgm:pt>
    <dgm:pt modelId="{FA9B5DF9-AD37-46F3-A4E1-6B246F737823}">
      <dgm:prSet/>
      <dgm:spPr/>
      <dgm:t>
        <a:bodyPr/>
        <a:lstStyle/>
        <a:p>
          <a:r>
            <a:rPr lang="en-US"/>
            <a:t>Provide enough time to process information and respond</a:t>
          </a:r>
        </a:p>
      </dgm:t>
    </dgm:pt>
    <dgm:pt modelId="{E8D0FF12-3AC7-450E-8011-91F97A38D063}" type="parTrans" cxnId="{B49E602B-CF4D-424D-8D28-54D5EC27598A}">
      <dgm:prSet/>
      <dgm:spPr/>
      <dgm:t>
        <a:bodyPr/>
        <a:lstStyle/>
        <a:p>
          <a:endParaRPr lang="en-US"/>
        </a:p>
      </dgm:t>
    </dgm:pt>
    <dgm:pt modelId="{C3FBE7AC-D0BB-4CFF-87F1-07B2B4B53C1B}" type="sibTrans" cxnId="{B49E602B-CF4D-424D-8D28-54D5EC27598A}">
      <dgm:prSet/>
      <dgm:spPr/>
      <dgm:t>
        <a:bodyPr/>
        <a:lstStyle/>
        <a:p>
          <a:endParaRPr lang="en-US"/>
        </a:p>
      </dgm:t>
    </dgm:pt>
    <dgm:pt modelId="{037B471E-906A-4C04-BE90-FA49EB925CE7}">
      <dgm:prSet/>
      <dgm:spPr/>
      <dgm:t>
        <a:bodyPr/>
        <a:lstStyle/>
        <a:p>
          <a:r>
            <a:rPr lang="en-US" dirty="0"/>
            <a:t>Be calm, reassuring, &amp; patient</a:t>
          </a:r>
        </a:p>
      </dgm:t>
    </dgm:pt>
    <dgm:pt modelId="{BD592378-02FF-4220-8726-B4E04AAEA827}" type="parTrans" cxnId="{EAFEC474-B72C-47D7-8E87-3B155EEA345D}">
      <dgm:prSet/>
      <dgm:spPr/>
      <dgm:t>
        <a:bodyPr/>
        <a:lstStyle/>
        <a:p>
          <a:endParaRPr lang="en-US"/>
        </a:p>
      </dgm:t>
    </dgm:pt>
    <dgm:pt modelId="{79F9A36E-0656-4250-A6A7-CAA35B9C92DF}" type="sibTrans" cxnId="{EAFEC474-B72C-47D7-8E87-3B155EEA345D}">
      <dgm:prSet/>
      <dgm:spPr/>
      <dgm:t>
        <a:bodyPr/>
        <a:lstStyle/>
        <a:p>
          <a:endParaRPr lang="en-US"/>
        </a:p>
      </dgm:t>
    </dgm:pt>
    <dgm:pt modelId="{88A8B170-E74C-4896-A3FA-9B961EFEE719}" type="pres">
      <dgm:prSet presAssocID="{9F687A43-30EC-4F6F-BA78-126F7CB48C4F}" presName="linear" presStyleCnt="0">
        <dgm:presLayoutVars>
          <dgm:animLvl val="lvl"/>
          <dgm:resizeHandles val="exact"/>
        </dgm:presLayoutVars>
      </dgm:prSet>
      <dgm:spPr/>
    </dgm:pt>
    <dgm:pt modelId="{6858AE48-D9C0-4DA1-BC91-8085A8E316B0}" type="pres">
      <dgm:prSet presAssocID="{304677FB-A62A-4A89-97A2-9C6918D55FF1}" presName="parentText" presStyleLbl="node1" presStyleIdx="0" presStyleCnt="8">
        <dgm:presLayoutVars>
          <dgm:chMax val="0"/>
          <dgm:bulletEnabled val="1"/>
        </dgm:presLayoutVars>
      </dgm:prSet>
      <dgm:spPr/>
    </dgm:pt>
    <dgm:pt modelId="{E5C67AE8-5CE0-4A53-B5C1-72185B8343B6}" type="pres">
      <dgm:prSet presAssocID="{4ACDBC3F-CBA7-42A5-8772-7D16B5A7D602}" presName="spacer" presStyleCnt="0"/>
      <dgm:spPr/>
    </dgm:pt>
    <dgm:pt modelId="{6C6C3986-EA69-4161-8F3E-4B1199FDE900}" type="pres">
      <dgm:prSet presAssocID="{154F91DF-2024-47D0-A876-AE3D4B85019C}" presName="parentText" presStyleLbl="node1" presStyleIdx="1" presStyleCnt="8">
        <dgm:presLayoutVars>
          <dgm:chMax val="0"/>
          <dgm:bulletEnabled val="1"/>
        </dgm:presLayoutVars>
      </dgm:prSet>
      <dgm:spPr/>
    </dgm:pt>
    <dgm:pt modelId="{36C58BB4-A958-48B4-8FF7-B0F1DDEFCE1F}" type="pres">
      <dgm:prSet presAssocID="{35C7E68F-49BB-4F2C-B882-4B83B505CC36}" presName="spacer" presStyleCnt="0"/>
      <dgm:spPr/>
    </dgm:pt>
    <dgm:pt modelId="{888354AB-6292-4409-AE30-750A97309D97}" type="pres">
      <dgm:prSet presAssocID="{F8F52CE8-E479-45B1-B8FC-791D9D456388}" presName="parentText" presStyleLbl="node1" presStyleIdx="2" presStyleCnt="8">
        <dgm:presLayoutVars>
          <dgm:chMax val="0"/>
          <dgm:bulletEnabled val="1"/>
        </dgm:presLayoutVars>
      </dgm:prSet>
      <dgm:spPr/>
    </dgm:pt>
    <dgm:pt modelId="{B029989D-7391-4AE8-B469-958247EB73F8}" type="pres">
      <dgm:prSet presAssocID="{A6057F3F-8279-4F99-9F81-1F7E46F06C73}" presName="spacer" presStyleCnt="0"/>
      <dgm:spPr/>
    </dgm:pt>
    <dgm:pt modelId="{86399673-4918-4A72-830F-182F0B9127A2}" type="pres">
      <dgm:prSet presAssocID="{54366979-190E-4E9B-A14A-615FEC35DBF8}" presName="parentText" presStyleLbl="node1" presStyleIdx="3" presStyleCnt="8">
        <dgm:presLayoutVars>
          <dgm:chMax val="0"/>
          <dgm:bulletEnabled val="1"/>
        </dgm:presLayoutVars>
      </dgm:prSet>
      <dgm:spPr/>
    </dgm:pt>
    <dgm:pt modelId="{46474C8F-232D-4C2F-A421-7658CF69F832}" type="pres">
      <dgm:prSet presAssocID="{D4602E63-47F9-41EF-BE49-63205A58285C}" presName="spacer" presStyleCnt="0"/>
      <dgm:spPr/>
    </dgm:pt>
    <dgm:pt modelId="{CFA22FC7-4F09-46FC-B05F-DFB78607D827}" type="pres">
      <dgm:prSet presAssocID="{93F0AE1D-F628-43D0-9ED0-7C2AFCD9DC14}" presName="parentText" presStyleLbl="node1" presStyleIdx="4" presStyleCnt="8">
        <dgm:presLayoutVars>
          <dgm:chMax val="0"/>
          <dgm:bulletEnabled val="1"/>
        </dgm:presLayoutVars>
      </dgm:prSet>
      <dgm:spPr/>
    </dgm:pt>
    <dgm:pt modelId="{30C87572-4C4C-44D9-AB13-94EFD5554C0A}" type="pres">
      <dgm:prSet presAssocID="{C5677526-DEDE-49CD-A574-CB8A319460D9}" presName="spacer" presStyleCnt="0"/>
      <dgm:spPr/>
    </dgm:pt>
    <dgm:pt modelId="{089F22F3-4E34-43EF-8C5E-2C11EA91A23A}" type="pres">
      <dgm:prSet presAssocID="{F2B13FA2-3631-4A32-8B02-CBE353A1B321}" presName="parentText" presStyleLbl="node1" presStyleIdx="5" presStyleCnt="8">
        <dgm:presLayoutVars>
          <dgm:chMax val="0"/>
          <dgm:bulletEnabled val="1"/>
        </dgm:presLayoutVars>
      </dgm:prSet>
      <dgm:spPr/>
    </dgm:pt>
    <dgm:pt modelId="{42C0494B-89AB-4670-B3AA-C3819B14095A}" type="pres">
      <dgm:prSet presAssocID="{F609C06B-DA3A-4602-B158-276D3297906D}" presName="spacer" presStyleCnt="0"/>
      <dgm:spPr/>
    </dgm:pt>
    <dgm:pt modelId="{666F8894-8D09-498D-B9AC-D14CE2C74291}" type="pres">
      <dgm:prSet presAssocID="{FA9B5DF9-AD37-46F3-A4E1-6B246F737823}" presName="parentText" presStyleLbl="node1" presStyleIdx="6" presStyleCnt="8">
        <dgm:presLayoutVars>
          <dgm:chMax val="0"/>
          <dgm:bulletEnabled val="1"/>
        </dgm:presLayoutVars>
      </dgm:prSet>
      <dgm:spPr/>
    </dgm:pt>
    <dgm:pt modelId="{F8EB8068-C885-407D-A1C8-238B1D853395}" type="pres">
      <dgm:prSet presAssocID="{C3FBE7AC-D0BB-4CFF-87F1-07B2B4B53C1B}" presName="spacer" presStyleCnt="0"/>
      <dgm:spPr/>
    </dgm:pt>
    <dgm:pt modelId="{355B0A67-EE44-4BAA-A69E-C42E1C93C1F2}" type="pres">
      <dgm:prSet presAssocID="{037B471E-906A-4C04-BE90-FA49EB925CE7}" presName="parentText" presStyleLbl="node1" presStyleIdx="7" presStyleCnt="8">
        <dgm:presLayoutVars>
          <dgm:chMax val="0"/>
          <dgm:bulletEnabled val="1"/>
        </dgm:presLayoutVars>
      </dgm:prSet>
      <dgm:spPr/>
    </dgm:pt>
  </dgm:ptLst>
  <dgm:cxnLst>
    <dgm:cxn modelId="{3144A801-14D8-447B-BA1B-B79ABE4087CF}" type="presOf" srcId="{93F0AE1D-F628-43D0-9ED0-7C2AFCD9DC14}" destId="{CFA22FC7-4F09-46FC-B05F-DFB78607D827}" srcOrd="0" destOrd="0" presId="urn:microsoft.com/office/officeart/2005/8/layout/vList2"/>
    <dgm:cxn modelId="{CAB38613-AA99-46A9-A075-34CBCAE60AAA}" type="presOf" srcId="{9F687A43-30EC-4F6F-BA78-126F7CB48C4F}" destId="{88A8B170-E74C-4896-A3FA-9B961EFEE719}" srcOrd="0" destOrd="0" presId="urn:microsoft.com/office/officeart/2005/8/layout/vList2"/>
    <dgm:cxn modelId="{1E808D26-44A4-4FEB-A27F-65D4C893EEC6}" srcId="{9F687A43-30EC-4F6F-BA78-126F7CB48C4F}" destId="{154F91DF-2024-47D0-A876-AE3D4B85019C}" srcOrd="1" destOrd="0" parTransId="{1CD565D6-5429-4E99-9207-FD127339DE2F}" sibTransId="{35C7E68F-49BB-4F2C-B882-4B83B505CC36}"/>
    <dgm:cxn modelId="{B49E602B-CF4D-424D-8D28-54D5EC27598A}" srcId="{9F687A43-30EC-4F6F-BA78-126F7CB48C4F}" destId="{FA9B5DF9-AD37-46F3-A4E1-6B246F737823}" srcOrd="6" destOrd="0" parTransId="{E8D0FF12-3AC7-450E-8011-91F97A38D063}" sibTransId="{C3FBE7AC-D0BB-4CFF-87F1-07B2B4B53C1B}"/>
    <dgm:cxn modelId="{06ACEB39-73D8-4A99-9F8B-8B8ED8C551EF}" srcId="{9F687A43-30EC-4F6F-BA78-126F7CB48C4F}" destId="{54366979-190E-4E9B-A14A-615FEC35DBF8}" srcOrd="3" destOrd="0" parTransId="{F893E374-FC48-4151-A1C9-A268FBC15519}" sibTransId="{D4602E63-47F9-41EF-BE49-63205A58285C}"/>
    <dgm:cxn modelId="{5C7C785E-C089-4435-BAC9-7D341780E148}" type="presOf" srcId="{FA9B5DF9-AD37-46F3-A4E1-6B246F737823}" destId="{666F8894-8D09-498D-B9AC-D14CE2C74291}" srcOrd="0" destOrd="0" presId="urn:microsoft.com/office/officeart/2005/8/layout/vList2"/>
    <dgm:cxn modelId="{B4842F67-7798-4CBC-BAEA-7A4BAB53A971}" type="presOf" srcId="{54366979-190E-4E9B-A14A-615FEC35DBF8}" destId="{86399673-4918-4A72-830F-182F0B9127A2}" srcOrd="0" destOrd="0" presId="urn:microsoft.com/office/officeart/2005/8/layout/vList2"/>
    <dgm:cxn modelId="{33B8E967-45AE-4D72-A39D-4280A7DE1EBF}" srcId="{9F687A43-30EC-4F6F-BA78-126F7CB48C4F}" destId="{93F0AE1D-F628-43D0-9ED0-7C2AFCD9DC14}" srcOrd="4" destOrd="0" parTransId="{52BCBBA4-47CC-42A6-8D08-99445C72982E}" sibTransId="{C5677526-DEDE-49CD-A574-CB8A319460D9}"/>
    <dgm:cxn modelId="{EAFEC474-B72C-47D7-8E87-3B155EEA345D}" srcId="{9F687A43-30EC-4F6F-BA78-126F7CB48C4F}" destId="{037B471E-906A-4C04-BE90-FA49EB925CE7}" srcOrd="7" destOrd="0" parTransId="{BD592378-02FF-4220-8726-B4E04AAEA827}" sibTransId="{79F9A36E-0656-4250-A6A7-CAA35B9C92DF}"/>
    <dgm:cxn modelId="{35C67477-A4B5-444A-A730-64205C41A681}" srcId="{9F687A43-30EC-4F6F-BA78-126F7CB48C4F}" destId="{F2B13FA2-3631-4A32-8B02-CBE353A1B321}" srcOrd="5" destOrd="0" parTransId="{05AAE013-8FD8-49C7-A239-031D2BB5FC7F}" sibTransId="{F609C06B-DA3A-4602-B158-276D3297906D}"/>
    <dgm:cxn modelId="{2B91B87C-5E25-4703-AB12-F1BD23F8880C}" type="presOf" srcId="{F2B13FA2-3631-4A32-8B02-CBE353A1B321}" destId="{089F22F3-4E34-43EF-8C5E-2C11EA91A23A}" srcOrd="0" destOrd="0" presId="urn:microsoft.com/office/officeart/2005/8/layout/vList2"/>
    <dgm:cxn modelId="{D1DB5A87-FFC6-4A94-8316-6D389F38A660}" type="presOf" srcId="{154F91DF-2024-47D0-A876-AE3D4B85019C}" destId="{6C6C3986-EA69-4161-8F3E-4B1199FDE900}" srcOrd="0" destOrd="0" presId="urn:microsoft.com/office/officeart/2005/8/layout/vList2"/>
    <dgm:cxn modelId="{79B6F49A-5659-4764-9112-7FD390A62931}" srcId="{9F687A43-30EC-4F6F-BA78-126F7CB48C4F}" destId="{304677FB-A62A-4A89-97A2-9C6918D55FF1}" srcOrd="0" destOrd="0" parTransId="{45FE4D7D-32F5-4C7B-9E4A-44C76F6FE82B}" sibTransId="{4ACDBC3F-CBA7-42A5-8772-7D16B5A7D602}"/>
    <dgm:cxn modelId="{32B1199E-A6D4-482C-BAF6-AAB8E0238849}" type="presOf" srcId="{037B471E-906A-4C04-BE90-FA49EB925CE7}" destId="{355B0A67-EE44-4BAA-A69E-C42E1C93C1F2}" srcOrd="0" destOrd="0" presId="urn:microsoft.com/office/officeart/2005/8/layout/vList2"/>
    <dgm:cxn modelId="{A5A084D3-76B5-458E-8F75-5C8297E10F17}" type="presOf" srcId="{F8F52CE8-E479-45B1-B8FC-791D9D456388}" destId="{888354AB-6292-4409-AE30-750A97309D97}" srcOrd="0" destOrd="0" presId="urn:microsoft.com/office/officeart/2005/8/layout/vList2"/>
    <dgm:cxn modelId="{BB7DE2D4-8E0A-4E21-8BCE-8025873D553C}" srcId="{9F687A43-30EC-4F6F-BA78-126F7CB48C4F}" destId="{F8F52CE8-E479-45B1-B8FC-791D9D456388}" srcOrd="2" destOrd="0" parTransId="{AD70C23B-B89C-4F00-9425-B55190AB5B87}" sibTransId="{A6057F3F-8279-4F99-9F81-1F7E46F06C73}"/>
    <dgm:cxn modelId="{C299CCD5-83BF-4F59-80ED-2E3F82EE5908}" type="presOf" srcId="{304677FB-A62A-4A89-97A2-9C6918D55FF1}" destId="{6858AE48-D9C0-4DA1-BC91-8085A8E316B0}" srcOrd="0" destOrd="0" presId="urn:microsoft.com/office/officeart/2005/8/layout/vList2"/>
    <dgm:cxn modelId="{C80AD8AE-8343-4247-85CF-715771AF4C8F}" type="presParOf" srcId="{88A8B170-E74C-4896-A3FA-9B961EFEE719}" destId="{6858AE48-D9C0-4DA1-BC91-8085A8E316B0}" srcOrd="0" destOrd="0" presId="urn:microsoft.com/office/officeart/2005/8/layout/vList2"/>
    <dgm:cxn modelId="{3AEBB184-45DD-4043-B62E-B2090343FA4A}" type="presParOf" srcId="{88A8B170-E74C-4896-A3FA-9B961EFEE719}" destId="{E5C67AE8-5CE0-4A53-B5C1-72185B8343B6}" srcOrd="1" destOrd="0" presId="urn:microsoft.com/office/officeart/2005/8/layout/vList2"/>
    <dgm:cxn modelId="{0652AB72-7A42-40E8-AA7C-1A9516CCC2D4}" type="presParOf" srcId="{88A8B170-E74C-4896-A3FA-9B961EFEE719}" destId="{6C6C3986-EA69-4161-8F3E-4B1199FDE900}" srcOrd="2" destOrd="0" presId="urn:microsoft.com/office/officeart/2005/8/layout/vList2"/>
    <dgm:cxn modelId="{62F0ABD0-7FDC-4513-9883-F1DE0C20B0F2}" type="presParOf" srcId="{88A8B170-E74C-4896-A3FA-9B961EFEE719}" destId="{36C58BB4-A958-48B4-8FF7-B0F1DDEFCE1F}" srcOrd="3" destOrd="0" presId="urn:microsoft.com/office/officeart/2005/8/layout/vList2"/>
    <dgm:cxn modelId="{7715A3EA-8D1F-4342-AAC3-D111F27597B3}" type="presParOf" srcId="{88A8B170-E74C-4896-A3FA-9B961EFEE719}" destId="{888354AB-6292-4409-AE30-750A97309D97}" srcOrd="4" destOrd="0" presId="urn:microsoft.com/office/officeart/2005/8/layout/vList2"/>
    <dgm:cxn modelId="{2E8027BC-89DD-4760-80AE-F60BF7CE3963}" type="presParOf" srcId="{88A8B170-E74C-4896-A3FA-9B961EFEE719}" destId="{B029989D-7391-4AE8-B469-958247EB73F8}" srcOrd="5" destOrd="0" presId="urn:microsoft.com/office/officeart/2005/8/layout/vList2"/>
    <dgm:cxn modelId="{5A271A96-D126-4EF5-8E6B-C1071343E39F}" type="presParOf" srcId="{88A8B170-E74C-4896-A3FA-9B961EFEE719}" destId="{86399673-4918-4A72-830F-182F0B9127A2}" srcOrd="6" destOrd="0" presId="urn:microsoft.com/office/officeart/2005/8/layout/vList2"/>
    <dgm:cxn modelId="{7498F0F1-049E-40F3-9AE7-BE1F4D706466}" type="presParOf" srcId="{88A8B170-E74C-4896-A3FA-9B961EFEE719}" destId="{46474C8F-232D-4C2F-A421-7658CF69F832}" srcOrd="7" destOrd="0" presId="urn:microsoft.com/office/officeart/2005/8/layout/vList2"/>
    <dgm:cxn modelId="{A4F77109-3732-4DFB-96FD-9E0700C46356}" type="presParOf" srcId="{88A8B170-E74C-4896-A3FA-9B961EFEE719}" destId="{CFA22FC7-4F09-46FC-B05F-DFB78607D827}" srcOrd="8" destOrd="0" presId="urn:microsoft.com/office/officeart/2005/8/layout/vList2"/>
    <dgm:cxn modelId="{6A3EA448-6D3F-468B-9111-71A163FCB443}" type="presParOf" srcId="{88A8B170-E74C-4896-A3FA-9B961EFEE719}" destId="{30C87572-4C4C-44D9-AB13-94EFD5554C0A}" srcOrd="9" destOrd="0" presId="urn:microsoft.com/office/officeart/2005/8/layout/vList2"/>
    <dgm:cxn modelId="{72286FF4-150E-49ED-B79C-CE0232D43B8D}" type="presParOf" srcId="{88A8B170-E74C-4896-A3FA-9B961EFEE719}" destId="{089F22F3-4E34-43EF-8C5E-2C11EA91A23A}" srcOrd="10" destOrd="0" presId="urn:microsoft.com/office/officeart/2005/8/layout/vList2"/>
    <dgm:cxn modelId="{C941B7D0-3A77-4E77-AF98-F54356A0F139}" type="presParOf" srcId="{88A8B170-E74C-4896-A3FA-9B961EFEE719}" destId="{42C0494B-89AB-4670-B3AA-C3819B14095A}" srcOrd="11" destOrd="0" presId="urn:microsoft.com/office/officeart/2005/8/layout/vList2"/>
    <dgm:cxn modelId="{0D635866-1C93-4AFE-815E-704090B8AC30}" type="presParOf" srcId="{88A8B170-E74C-4896-A3FA-9B961EFEE719}" destId="{666F8894-8D09-498D-B9AC-D14CE2C74291}" srcOrd="12" destOrd="0" presId="urn:microsoft.com/office/officeart/2005/8/layout/vList2"/>
    <dgm:cxn modelId="{9C8AA97F-E1C5-4854-9672-87045C7C201E}" type="presParOf" srcId="{88A8B170-E74C-4896-A3FA-9B961EFEE719}" destId="{F8EB8068-C885-407D-A1C8-238B1D853395}" srcOrd="13" destOrd="0" presId="urn:microsoft.com/office/officeart/2005/8/layout/vList2"/>
    <dgm:cxn modelId="{C1362162-AE1B-44A0-B3A9-828BA1CE143B}" type="presParOf" srcId="{88A8B170-E74C-4896-A3FA-9B961EFEE719}" destId="{355B0A67-EE44-4BAA-A69E-C42E1C93C1F2}" srcOrd="14"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B23B6A5-C97A-4999-A430-A55F46A837E4}" type="doc">
      <dgm:prSet loTypeId="urn:microsoft.com/office/officeart/2005/8/layout/process4" loCatId="process" qsTypeId="urn:microsoft.com/office/officeart/2005/8/quickstyle/simple2" qsCatId="simple" csTypeId="urn:microsoft.com/office/officeart/2005/8/colors/accent1_2" csCatId="accent1"/>
      <dgm:spPr/>
      <dgm:t>
        <a:bodyPr/>
        <a:lstStyle/>
        <a:p>
          <a:endParaRPr lang="en-US"/>
        </a:p>
      </dgm:t>
    </dgm:pt>
    <dgm:pt modelId="{A20E80CE-C33E-49FD-9F29-EC449C36E63A}">
      <dgm:prSet/>
      <dgm:spPr/>
      <dgm:t>
        <a:bodyPr/>
        <a:lstStyle/>
        <a:p>
          <a:r>
            <a:rPr lang="en-US" b="0"/>
            <a:t>A progressive decline in mental function that disrupts daily life and the ability to think, reason, and make decisions</a:t>
          </a:r>
          <a:endParaRPr lang="en-US"/>
        </a:p>
      </dgm:t>
    </dgm:pt>
    <dgm:pt modelId="{0EA05F6E-7805-4DDA-8286-C21C0C6548DB}" type="parTrans" cxnId="{919F1047-F13C-487C-97B4-C06AE0C909A1}">
      <dgm:prSet/>
      <dgm:spPr/>
      <dgm:t>
        <a:bodyPr/>
        <a:lstStyle/>
        <a:p>
          <a:endParaRPr lang="en-US"/>
        </a:p>
      </dgm:t>
    </dgm:pt>
    <dgm:pt modelId="{8A5DCE9D-8807-4323-AADD-AB8CF789F98B}" type="sibTrans" cxnId="{919F1047-F13C-487C-97B4-C06AE0C909A1}">
      <dgm:prSet/>
      <dgm:spPr/>
      <dgm:t>
        <a:bodyPr/>
        <a:lstStyle/>
        <a:p>
          <a:endParaRPr lang="en-US"/>
        </a:p>
      </dgm:t>
    </dgm:pt>
    <dgm:pt modelId="{F09A8BB4-C90A-4B3B-B34A-500C75B3FA12}">
      <dgm:prSet/>
      <dgm:spPr/>
      <dgm:t>
        <a:bodyPr/>
        <a:lstStyle/>
        <a:p>
          <a:r>
            <a:rPr lang="en-US" b="0"/>
            <a:t>Many conditions can cause dementia</a:t>
          </a:r>
          <a:endParaRPr lang="en-US"/>
        </a:p>
      </dgm:t>
    </dgm:pt>
    <dgm:pt modelId="{54CC1F12-47B0-4CE5-B7D5-9AC260FD33EA}" type="parTrans" cxnId="{976E322B-7D4C-4A77-8539-EB73FE38E125}">
      <dgm:prSet/>
      <dgm:spPr/>
      <dgm:t>
        <a:bodyPr/>
        <a:lstStyle/>
        <a:p>
          <a:endParaRPr lang="en-US"/>
        </a:p>
      </dgm:t>
    </dgm:pt>
    <dgm:pt modelId="{5581FC2E-F184-4ED4-9B00-DEDE3BF5F380}" type="sibTrans" cxnId="{976E322B-7D4C-4A77-8539-EB73FE38E125}">
      <dgm:prSet/>
      <dgm:spPr/>
      <dgm:t>
        <a:bodyPr/>
        <a:lstStyle/>
        <a:p>
          <a:endParaRPr lang="en-US"/>
        </a:p>
      </dgm:t>
    </dgm:pt>
    <dgm:pt modelId="{8DA92CA7-1FB0-4BBC-B702-88CDC3D7A514}">
      <dgm:prSet/>
      <dgm:spPr/>
      <dgm:t>
        <a:bodyPr/>
        <a:lstStyle/>
        <a:p>
          <a:r>
            <a:rPr lang="en-US" b="0"/>
            <a:t>The most common cause of dementia is Alzheimer's disease</a:t>
          </a:r>
          <a:endParaRPr lang="en-US"/>
        </a:p>
      </dgm:t>
    </dgm:pt>
    <dgm:pt modelId="{34EBE878-DE83-4A5D-8F42-66F06AF3A745}" type="parTrans" cxnId="{980C3988-44DD-4024-90B1-7DF4411D33D2}">
      <dgm:prSet/>
      <dgm:spPr/>
      <dgm:t>
        <a:bodyPr/>
        <a:lstStyle/>
        <a:p>
          <a:endParaRPr lang="en-US"/>
        </a:p>
      </dgm:t>
    </dgm:pt>
    <dgm:pt modelId="{46708497-8B06-4C7B-9F43-69452271D24F}" type="sibTrans" cxnId="{980C3988-44DD-4024-90B1-7DF4411D33D2}">
      <dgm:prSet/>
      <dgm:spPr/>
      <dgm:t>
        <a:bodyPr/>
        <a:lstStyle/>
        <a:p>
          <a:endParaRPr lang="en-US"/>
        </a:p>
      </dgm:t>
    </dgm:pt>
    <dgm:pt modelId="{01D642DE-1B66-42B4-8CF3-62930A8ECF3C}" type="pres">
      <dgm:prSet presAssocID="{CB23B6A5-C97A-4999-A430-A55F46A837E4}" presName="Name0" presStyleCnt="0">
        <dgm:presLayoutVars>
          <dgm:dir/>
          <dgm:animLvl val="lvl"/>
          <dgm:resizeHandles val="exact"/>
        </dgm:presLayoutVars>
      </dgm:prSet>
      <dgm:spPr/>
    </dgm:pt>
    <dgm:pt modelId="{29E84B1F-1DE4-450C-88CE-01A174C51E09}" type="pres">
      <dgm:prSet presAssocID="{8DA92CA7-1FB0-4BBC-B702-88CDC3D7A514}" presName="boxAndChildren" presStyleCnt="0"/>
      <dgm:spPr/>
    </dgm:pt>
    <dgm:pt modelId="{5FA4E62D-989D-46B3-80B9-184CAA43C7BC}" type="pres">
      <dgm:prSet presAssocID="{8DA92CA7-1FB0-4BBC-B702-88CDC3D7A514}" presName="parentTextBox" presStyleLbl="node1" presStyleIdx="0" presStyleCnt="3"/>
      <dgm:spPr/>
    </dgm:pt>
    <dgm:pt modelId="{10247CAA-0D22-4898-A017-A6DFEB4E895B}" type="pres">
      <dgm:prSet presAssocID="{5581FC2E-F184-4ED4-9B00-DEDE3BF5F380}" presName="sp" presStyleCnt="0"/>
      <dgm:spPr/>
    </dgm:pt>
    <dgm:pt modelId="{26CF9643-57D6-42EE-A86E-9450B8ACF94E}" type="pres">
      <dgm:prSet presAssocID="{F09A8BB4-C90A-4B3B-B34A-500C75B3FA12}" presName="arrowAndChildren" presStyleCnt="0"/>
      <dgm:spPr/>
    </dgm:pt>
    <dgm:pt modelId="{2EE3C8CC-6547-4255-A7C3-62CEA5C41EAE}" type="pres">
      <dgm:prSet presAssocID="{F09A8BB4-C90A-4B3B-B34A-500C75B3FA12}" presName="parentTextArrow" presStyleLbl="node1" presStyleIdx="1" presStyleCnt="3"/>
      <dgm:spPr/>
    </dgm:pt>
    <dgm:pt modelId="{3A2F58B7-5FAD-4AEB-9C28-E4266E6EFEBD}" type="pres">
      <dgm:prSet presAssocID="{8A5DCE9D-8807-4323-AADD-AB8CF789F98B}" presName="sp" presStyleCnt="0"/>
      <dgm:spPr/>
    </dgm:pt>
    <dgm:pt modelId="{C58BBB8B-76B3-4C8A-A9D5-72BFEA1BFD5F}" type="pres">
      <dgm:prSet presAssocID="{A20E80CE-C33E-49FD-9F29-EC449C36E63A}" presName="arrowAndChildren" presStyleCnt="0"/>
      <dgm:spPr/>
    </dgm:pt>
    <dgm:pt modelId="{738840CB-AED4-41A2-A899-3C56B1DC2FCA}" type="pres">
      <dgm:prSet presAssocID="{A20E80CE-C33E-49FD-9F29-EC449C36E63A}" presName="parentTextArrow" presStyleLbl="node1" presStyleIdx="2" presStyleCnt="3"/>
      <dgm:spPr/>
    </dgm:pt>
  </dgm:ptLst>
  <dgm:cxnLst>
    <dgm:cxn modelId="{976E322B-7D4C-4A77-8539-EB73FE38E125}" srcId="{CB23B6A5-C97A-4999-A430-A55F46A837E4}" destId="{F09A8BB4-C90A-4B3B-B34A-500C75B3FA12}" srcOrd="1" destOrd="0" parTransId="{54CC1F12-47B0-4CE5-B7D5-9AC260FD33EA}" sibTransId="{5581FC2E-F184-4ED4-9B00-DEDE3BF5F380}"/>
    <dgm:cxn modelId="{0679E935-6ED2-4AC0-A911-88E3BAD1CAD5}" type="presOf" srcId="{A20E80CE-C33E-49FD-9F29-EC449C36E63A}" destId="{738840CB-AED4-41A2-A899-3C56B1DC2FCA}" srcOrd="0" destOrd="0" presId="urn:microsoft.com/office/officeart/2005/8/layout/process4"/>
    <dgm:cxn modelId="{919F1047-F13C-487C-97B4-C06AE0C909A1}" srcId="{CB23B6A5-C97A-4999-A430-A55F46A837E4}" destId="{A20E80CE-C33E-49FD-9F29-EC449C36E63A}" srcOrd="0" destOrd="0" parTransId="{0EA05F6E-7805-4DDA-8286-C21C0C6548DB}" sibTransId="{8A5DCE9D-8807-4323-AADD-AB8CF789F98B}"/>
    <dgm:cxn modelId="{C35DB27C-135C-46BD-8C47-DF248CC08A86}" type="presOf" srcId="{8DA92CA7-1FB0-4BBC-B702-88CDC3D7A514}" destId="{5FA4E62D-989D-46B3-80B9-184CAA43C7BC}" srcOrd="0" destOrd="0" presId="urn:microsoft.com/office/officeart/2005/8/layout/process4"/>
    <dgm:cxn modelId="{980C3988-44DD-4024-90B1-7DF4411D33D2}" srcId="{CB23B6A5-C97A-4999-A430-A55F46A837E4}" destId="{8DA92CA7-1FB0-4BBC-B702-88CDC3D7A514}" srcOrd="2" destOrd="0" parTransId="{34EBE878-DE83-4A5D-8F42-66F06AF3A745}" sibTransId="{46708497-8B06-4C7B-9F43-69452271D24F}"/>
    <dgm:cxn modelId="{732FF3B0-3702-4C3F-9897-D18CD1B3A19B}" type="presOf" srcId="{CB23B6A5-C97A-4999-A430-A55F46A837E4}" destId="{01D642DE-1B66-42B4-8CF3-62930A8ECF3C}" srcOrd="0" destOrd="0" presId="urn:microsoft.com/office/officeart/2005/8/layout/process4"/>
    <dgm:cxn modelId="{6F878AFA-32C4-4346-9497-63B4CDC6B7E0}" type="presOf" srcId="{F09A8BB4-C90A-4B3B-B34A-500C75B3FA12}" destId="{2EE3C8CC-6547-4255-A7C3-62CEA5C41EAE}" srcOrd="0" destOrd="0" presId="urn:microsoft.com/office/officeart/2005/8/layout/process4"/>
    <dgm:cxn modelId="{5926EB24-62FA-42BD-8CDB-8CF4D10F2AC4}" type="presParOf" srcId="{01D642DE-1B66-42B4-8CF3-62930A8ECF3C}" destId="{29E84B1F-1DE4-450C-88CE-01A174C51E09}" srcOrd="0" destOrd="0" presId="urn:microsoft.com/office/officeart/2005/8/layout/process4"/>
    <dgm:cxn modelId="{FD06605D-A90D-4405-BFC9-B240F6AB4CF8}" type="presParOf" srcId="{29E84B1F-1DE4-450C-88CE-01A174C51E09}" destId="{5FA4E62D-989D-46B3-80B9-184CAA43C7BC}" srcOrd="0" destOrd="0" presId="urn:microsoft.com/office/officeart/2005/8/layout/process4"/>
    <dgm:cxn modelId="{EA8323D2-6AA7-4869-BA4C-40F7428109A0}" type="presParOf" srcId="{01D642DE-1B66-42B4-8CF3-62930A8ECF3C}" destId="{10247CAA-0D22-4898-A017-A6DFEB4E895B}" srcOrd="1" destOrd="0" presId="urn:microsoft.com/office/officeart/2005/8/layout/process4"/>
    <dgm:cxn modelId="{0F213C01-BCAB-4234-945D-8519A6E9D92D}" type="presParOf" srcId="{01D642DE-1B66-42B4-8CF3-62930A8ECF3C}" destId="{26CF9643-57D6-42EE-A86E-9450B8ACF94E}" srcOrd="2" destOrd="0" presId="urn:microsoft.com/office/officeart/2005/8/layout/process4"/>
    <dgm:cxn modelId="{844D7EEC-21A9-475C-8A7E-34C3F276596C}" type="presParOf" srcId="{26CF9643-57D6-42EE-A86E-9450B8ACF94E}" destId="{2EE3C8CC-6547-4255-A7C3-62CEA5C41EAE}" srcOrd="0" destOrd="0" presId="urn:microsoft.com/office/officeart/2005/8/layout/process4"/>
    <dgm:cxn modelId="{90606E5E-2C2A-4EA5-914F-D7FA03096EC1}" type="presParOf" srcId="{01D642DE-1B66-42B4-8CF3-62930A8ECF3C}" destId="{3A2F58B7-5FAD-4AEB-9C28-E4266E6EFEBD}" srcOrd="3" destOrd="0" presId="urn:microsoft.com/office/officeart/2005/8/layout/process4"/>
    <dgm:cxn modelId="{481BD99D-4D8C-4DBA-98CC-56CD10EECEA5}" type="presParOf" srcId="{01D642DE-1B66-42B4-8CF3-62930A8ECF3C}" destId="{C58BBB8B-76B3-4C8A-A9D5-72BFEA1BFD5F}" srcOrd="4" destOrd="0" presId="urn:microsoft.com/office/officeart/2005/8/layout/process4"/>
    <dgm:cxn modelId="{EF872F8A-21B9-4CF4-BFFF-032ED46D5F5F}" type="presParOf" srcId="{C58BBB8B-76B3-4C8A-A9D5-72BFEA1BFD5F}" destId="{738840CB-AED4-41A2-A899-3C56B1DC2FCA}"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9722EFD-8548-4782-A537-BBEE6DDA88C1}" type="doc">
      <dgm:prSet loTypeId="urn:microsoft.com/office/officeart/2008/layout/LinedList" loCatId="list" qsTypeId="urn:microsoft.com/office/officeart/2005/8/quickstyle/simple1" qsCatId="simple" csTypeId="urn:microsoft.com/office/officeart/2005/8/colors/accent3_2" csCatId="accent3" phldr="1"/>
      <dgm:spPr/>
      <dgm:t>
        <a:bodyPr/>
        <a:lstStyle/>
        <a:p>
          <a:endParaRPr lang="en-US"/>
        </a:p>
      </dgm:t>
    </dgm:pt>
    <dgm:pt modelId="{35A4EA11-F1A5-49BE-9716-C5AF685D5EEC}">
      <dgm:prSet/>
      <dgm:spPr/>
      <dgm:t>
        <a:bodyPr/>
        <a:lstStyle/>
        <a:p>
          <a:r>
            <a:rPr lang="en-US" b="1"/>
            <a:t>What would you think if you saw……</a:t>
          </a:r>
          <a:endParaRPr lang="en-US"/>
        </a:p>
      </dgm:t>
    </dgm:pt>
    <dgm:pt modelId="{E851C2B5-7C39-4527-94FC-F42C8C3FB8B8}" type="parTrans" cxnId="{79003076-29DD-448C-9769-414FCB30DA21}">
      <dgm:prSet/>
      <dgm:spPr/>
      <dgm:t>
        <a:bodyPr/>
        <a:lstStyle/>
        <a:p>
          <a:endParaRPr lang="en-US"/>
        </a:p>
      </dgm:t>
    </dgm:pt>
    <dgm:pt modelId="{80CFDDB1-649C-4B4D-9E10-81A870D32024}" type="sibTrans" cxnId="{79003076-29DD-448C-9769-414FCB30DA21}">
      <dgm:prSet/>
      <dgm:spPr/>
      <dgm:t>
        <a:bodyPr/>
        <a:lstStyle/>
        <a:p>
          <a:endParaRPr lang="en-US"/>
        </a:p>
      </dgm:t>
    </dgm:pt>
    <dgm:pt modelId="{98DF45BF-D44F-45B7-9D94-B5DB24D61AE5}">
      <dgm:prSet/>
      <dgm:spPr/>
      <dgm:t>
        <a:bodyPr/>
        <a:lstStyle/>
        <a:p>
          <a:r>
            <a:rPr lang="en-US"/>
            <a:t>A woman running down the middle of the street, cars are driving around her, there is a man chasing her, she wants nothing to do with him. </a:t>
          </a:r>
        </a:p>
      </dgm:t>
    </dgm:pt>
    <dgm:pt modelId="{E7D4B199-2EBB-42F5-9A14-5FD37C792D71}" type="parTrans" cxnId="{C5B444C5-48D0-4C66-BFFB-77FF3B2E12E0}">
      <dgm:prSet/>
      <dgm:spPr/>
      <dgm:t>
        <a:bodyPr/>
        <a:lstStyle/>
        <a:p>
          <a:endParaRPr lang="en-US"/>
        </a:p>
      </dgm:t>
    </dgm:pt>
    <dgm:pt modelId="{1AC69A1A-7B43-48BC-9C0E-598C7B679512}" type="sibTrans" cxnId="{C5B444C5-48D0-4C66-BFFB-77FF3B2E12E0}">
      <dgm:prSet/>
      <dgm:spPr/>
      <dgm:t>
        <a:bodyPr/>
        <a:lstStyle/>
        <a:p>
          <a:endParaRPr lang="en-US"/>
        </a:p>
      </dgm:t>
    </dgm:pt>
    <dgm:pt modelId="{DCEAC365-47DF-4B31-82C1-22067924B7E6}">
      <dgm:prSet/>
      <dgm:spPr/>
      <dgm:t>
        <a:bodyPr/>
        <a:lstStyle/>
        <a:p>
          <a:r>
            <a:rPr lang="en-US" dirty="0"/>
            <a:t>A woman walking around the block with a man following 20 feet behind.  She doesn’t seem to know the man or want anything to do with him, yet he continues to follow her.</a:t>
          </a:r>
        </a:p>
      </dgm:t>
    </dgm:pt>
    <dgm:pt modelId="{EA2D9AF9-C021-470B-AFD0-2FE0946F5418}" type="parTrans" cxnId="{0CBE761D-4F0C-440F-9A6E-352E825A1F16}">
      <dgm:prSet/>
      <dgm:spPr/>
      <dgm:t>
        <a:bodyPr/>
        <a:lstStyle/>
        <a:p>
          <a:endParaRPr lang="en-US"/>
        </a:p>
      </dgm:t>
    </dgm:pt>
    <dgm:pt modelId="{4CCFF4CF-C009-40E6-BEFA-F97B095183B5}" type="sibTrans" cxnId="{0CBE761D-4F0C-440F-9A6E-352E825A1F16}">
      <dgm:prSet/>
      <dgm:spPr/>
      <dgm:t>
        <a:bodyPr/>
        <a:lstStyle/>
        <a:p>
          <a:endParaRPr lang="en-US"/>
        </a:p>
      </dgm:t>
    </dgm:pt>
    <dgm:pt modelId="{53B4E5AF-1337-4D96-A19A-C721D1D48684}">
      <dgm:prSet/>
      <dgm:spPr/>
      <dgm:t>
        <a:bodyPr/>
        <a:lstStyle/>
        <a:p>
          <a:endParaRPr lang="en-US" dirty="0"/>
        </a:p>
      </dgm:t>
    </dgm:pt>
    <dgm:pt modelId="{2487981A-CA67-4FE0-B150-5CE7D4B7F142}" type="parTrans" cxnId="{026CFEBD-11F2-4774-BF78-6DA6E278429D}">
      <dgm:prSet/>
      <dgm:spPr/>
      <dgm:t>
        <a:bodyPr/>
        <a:lstStyle/>
        <a:p>
          <a:endParaRPr lang="en-US"/>
        </a:p>
      </dgm:t>
    </dgm:pt>
    <dgm:pt modelId="{2AB79807-903B-4BCF-A565-5156420D4107}" type="sibTrans" cxnId="{026CFEBD-11F2-4774-BF78-6DA6E278429D}">
      <dgm:prSet/>
      <dgm:spPr/>
      <dgm:t>
        <a:bodyPr/>
        <a:lstStyle/>
        <a:p>
          <a:endParaRPr lang="en-US"/>
        </a:p>
      </dgm:t>
    </dgm:pt>
    <dgm:pt modelId="{C4BAC761-47B1-403D-83A3-6464CA97A5CA}" type="pres">
      <dgm:prSet presAssocID="{99722EFD-8548-4782-A537-BBEE6DDA88C1}" presName="vert0" presStyleCnt="0">
        <dgm:presLayoutVars>
          <dgm:dir/>
          <dgm:animOne val="branch"/>
          <dgm:animLvl val="lvl"/>
        </dgm:presLayoutVars>
      </dgm:prSet>
      <dgm:spPr/>
    </dgm:pt>
    <dgm:pt modelId="{9E1B0D77-E85E-4EB5-8046-34102686B8FD}" type="pres">
      <dgm:prSet presAssocID="{35A4EA11-F1A5-49BE-9716-C5AF685D5EEC}" presName="thickLine" presStyleLbl="alignNode1" presStyleIdx="0" presStyleCnt="4"/>
      <dgm:spPr/>
    </dgm:pt>
    <dgm:pt modelId="{03A3427A-18F7-4C1B-A87F-61DD4555EF34}" type="pres">
      <dgm:prSet presAssocID="{35A4EA11-F1A5-49BE-9716-C5AF685D5EEC}" presName="horz1" presStyleCnt="0"/>
      <dgm:spPr/>
    </dgm:pt>
    <dgm:pt modelId="{8BFCAD64-5614-408F-A594-318400D75E50}" type="pres">
      <dgm:prSet presAssocID="{35A4EA11-F1A5-49BE-9716-C5AF685D5EEC}" presName="tx1" presStyleLbl="revTx" presStyleIdx="0" presStyleCnt="4"/>
      <dgm:spPr/>
    </dgm:pt>
    <dgm:pt modelId="{334686D4-E6A4-43AE-8374-EE2EF2D81A8C}" type="pres">
      <dgm:prSet presAssocID="{35A4EA11-F1A5-49BE-9716-C5AF685D5EEC}" presName="vert1" presStyleCnt="0"/>
      <dgm:spPr/>
    </dgm:pt>
    <dgm:pt modelId="{6B024ED5-7E39-431A-8C92-6AC32AD1D2DA}" type="pres">
      <dgm:prSet presAssocID="{98DF45BF-D44F-45B7-9D94-B5DB24D61AE5}" presName="thickLine" presStyleLbl="alignNode1" presStyleIdx="1" presStyleCnt="4"/>
      <dgm:spPr/>
    </dgm:pt>
    <dgm:pt modelId="{FA47440E-91B3-4BF9-970F-AC4AC4CC3F67}" type="pres">
      <dgm:prSet presAssocID="{98DF45BF-D44F-45B7-9D94-B5DB24D61AE5}" presName="horz1" presStyleCnt="0"/>
      <dgm:spPr/>
    </dgm:pt>
    <dgm:pt modelId="{94F15228-F3D1-4975-A4CF-AAD5D55AC492}" type="pres">
      <dgm:prSet presAssocID="{98DF45BF-D44F-45B7-9D94-B5DB24D61AE5}" presName="tx1" presStyleLbl="revTx" presStyleIdx="1" presStyleCnt="4"/>
      <dgm:spPr/>
    </dgm:pt>
    <dgm:pt modelId="{D55A94BE-65AA-438F-BDA2-593D54961809}" type="pres">
      <dgm:prSet presAssocID="{98DF45BF-D44F-45B7-9D94-B5DB24D61AE5}" presName="vert1" presStyleCnt="0"/>
      <dgm:spPr/>
    </dgm:pt>
    <dgm:pt modelId="{8D7DE8EA-3757-4E36-BE76-8AC511ABBDA5}" type="pres">
      <dgm:prSet presAssocID="{DCEAC365-47DF-4B31-82C1-22067924B7E6}" presName="thickLine" presStyleLbl="alignNode1" presStyleIdx="2" presStyleCnt="4"/>
      <dgm:spPr/>
    </dgm:pt>
    <dgm:pt modelId="{248A1605-DC7D-4F8B-807D-D5F0F8179DB9}" type="pres">
      <dgm:prSet presAssocID="{DCEAC365-47DF-4B31-82C1-22067924B7E6}" presName="horz1" presStyleCnt="0"/>
      <dgm:spPr/>
    </dgm:pt>
    <dgm:pt modelId="{F55A7869-4DA7-4E32-B8CB-8AFDEC40BA79}" type="pres">
      <dgm:prSet presAssocID="{DCEAC365-47DF-4B31-82C1-22067924B7E6}" presName="tx1" presStyleLbl="revTx" presStyleIdx="2" presStyleCnt="4"/>
      <dgm:spPr/>
    </dgm:pt>
    <dgm:pt modelId="{AEA0996B-C6D2-49F4-A329-2DB70E5F8CAE}" type="pres">
      <dgm:prSet presAssocID="{DCEAC365-47DF-4B31-82C1-22067924B7E6}" presName="vert1" presStyleCnt="0"/>
      <dgm:spPr/>
    </dgm:pt>
    <dgm:pt modelId="{4D2AFE45-9438-48D0-BB0B-690E65E74DCF}" type="pres">
      <dgm:prSet presAssocID="{53B4E5AF-1337-4D96-A19A-C721D1D48684}" presName="thickLine" presStyleLbl="alignNode1" presStyleIdx="3" presStyleCnt="4"/>
      <dgm:spPr/>
    </dgm:pt>
    <dgm:pt modelId="{E83FBC2E-28C5-4B15-8271-46BF0604279D}" type="pres">
      <dgm:prSet presAssocID="{53B4E5AF-1337-4D96-A19A-C721D1D48684}" presName="horz1" presStyleCnt="0"/>
      <dgm:spPr/>
    </dgm:pt>
    <dgm:pt modelId="{8A586C31-BF2F-47D7-B524-EFA1204F77B1}" type="pres">
      <dgm:prSet presAssocID="{53B4E5AF-1337-4D96-A19A-C721D1D48684}" presName="tx1" presStyleLbl="revTx" presStyleIdx="3" presStyleCnt="4"/>
      <dgm:spPr/>
    </dgm:pt>
    <dgm:pt modelId="{E03B2086-3FBF-4043-999D-C5FA76D26910}" type="pres">
      <dgm:prSet presAssocID="{53B4E5AF-1337-4D96-A19A-C721D1D48684}" presName="vert1" presStyleCnt="0"/>
      <dgm:spPr/>
    </dgm:pt>
  </dgm:ptLst>
  <dgm:cxnLst>
    <dgm:cxn modelId="{0CBE761D-4F0C-440F-9A6E-352E825A1F16}" srcId="{99722EFD-8548-4782-A537-BBEE6DDA88C1}" destId="{DCEAC365-47DF-4B31-82C1-22067924B7E6}" srcOrd="2" destOrd="0" parTransId="{EA2D9AF9-C021-470B-AFD0-2FE0946F5418}" sibTransId="{4CCFF4CF-C009-40E6-BEFA-F97B095183B5}"/>
    <dgm:cxn modelId="{A7342132-4BE9-4EE2-A29E-E5880C0DAC2F}" type="presOf" srcId="{98DF45BF-D44F-45B7-9D94-B5DB24D61AE5}" destId="{94F15228-F3D1-4975-A4CF-AAD5D55AC492}" srcOrd="0" destOrd="0" presId="urn:microsoft.com/office/officeart/2008/layout/LinedList"/>
    <dgm:cxn modelId="{7F88DD32-306B-4722-A780-3B2BC23F9B0B}" type="presOf" srcId="{53B4E5AF-1337-4D96-A19A-C721D1D48684}" destId="{8A586C31-BF2F-47D7-B524-EFA1204F77B1}" srcOrd="0" destOrd="0" presId="urn:microsoft.com/office/officeart/2008/layout/LinedList"/>
    <dgm:cxn modelId="{79003076-29DD-448C-9769-414FCB30DA21}" srcId="{99722EFD-8548-4782-A537-BBEE6DDA88C1}" destId="{35A4EA11-F1A5-49BE-9716-C5AF685D5EEC}" srcOrd="0" destOrd="0" parTransId="{E851C2B5-7C39-4527-94FC-F42C8C3FB8B8}" sibTransId="{80CFDDB1-649C-4B4D-9E10-81A870D32024}"/>
    <dgm:cxn modelId="{94B0118D-7075-431D-B070-603AD63FE597}" type="presOf" srcId="{DCEAC365-47DF-4B31-82C1-22067924B7E6}" destId="{F55A7869-4DA7-4E32-B8CB-8AFDEC40BA79}" srcOrd="0" destOrd="0" presId="urn:microsoft.com/office/officeart/2008/layout/LinedList"/>
    <dgm:cxn modelId="{C9F5A7AD-9215-4E6C-896F-BA71C9E090F7}" type="presOf" srcId="{35A4EA11-F1A5-49BE-9716-C5AF685D5EEC}" destId="{8BFCAD64-5614-408F-A594-318400D75E50}" srcOrd="0" destOrd="0" presId="urn:microsoft.com/office/officeart/2008/layout/LinedList"/>
    <dgm:cxn modelId="{026CFEBD-11F2-4774-BF78-6DA6E278429D}" srcId="{99722EFD-8548-4782-A537-BBEE6DDA88C1}" destId="{53B4E5AF-1337-4D96-A19A-C721D1D48684}" srcOrd="3" destOrd="0" parTransId="{2487981A-CA67-4FE0-B150-5CE7D4B7F142}" sibTransId="{2AB79807-903B-4BCF-A565-5156420D4107}"/>
    <dgm:cxn modelId="{C5B444C5-48D0-4C66-BFFB-77FF3B2E12E0}" srcId="{99722EFD-8548-4782-A537-BBEE6DDA88C1}" destId="{98DF45BF-D44F-45B7-9D94-B5DB24D61AE5}" srcOrd="1" destOrd="0" parTransId="{E7D4B199-2EBB-42F5-9A14-5FD37C792D71}" sibTransId="{1AC69A1A-7B43-48BC-9C0E-598C7B679512}"/>
    <dgm:cxn modelId="{16A1CEDF-C171-43E7-95D2-D678D376A842}" type="presOf" srcId="{99722EFD-8548-4782-A537-BBEE6DDA88C1}" destId="{C4BAC761-47B1-403D-83A3-6464CA97A5CA}" srcOrd="0" destOrd="0" presId="urn:microsoft.com/office/officeart/2008/layout/LinedList"/>
    <dgm:cxn modelId="{DB46ECB5-F2BF-4425-BD37-B896A45D87C5}" type="presParOf" srcId="{C4BAC761-47B1-403D-83A3-6464CA97A5CA}" destId="{9E1B0D77-E85E-4EB5-8046-34102686B8FD}" srcOrd="0" destOrd="0" presId="urn:microsoft.com/office/officeart/2008/layout/LinedList"/>
    <dgm:cxn modelId="{4F9C86BC-E04E-4BD3-8AFB-23A27A700362}" type="presParOf" srcId="{C4BAC761-47B1-403D-83A3-6464CA97A5CA}" destId="{03A3427A-18F7-4C1B-A87F-61DD4555EF34}" srcOrd="1" destOrd="0" presId="urn:microsoft.com/office/officeart/2008/layout/LinedList"/>
    <dgm:cxn modelId="{CE869D31-2AD4-47AA-9F63-6846A9890236}" type="presParOf" srcId="{03A3427A-18F7-4C1B-A87F-61DD4555EF34}" destId="{8BFCAD64-5614-408F-A594-318400D75E50}" srcOrd="0" destOrd="0" presId="urn:microsoft.com/office/officeart/2008/layout/LinedList"/>
    <dgm:cxn modelId="{450ADE7E-CC12-4245-997D-119F4C9B8A83}" type="presParOf" srcId="{03A3427A-18F7-4C1B-A87F-61DD4555EF34}" destId="{334686D4-E6A4-43AE-8374-EE2EF2D81A8C}" srcOrd="1" destOrd="0" presId="urn:microsoft.com/office/officeart/2008/layout/LinedList"/>
    <dgm:cxn modelId="{5117418B-2E4B-42C1-8042-108C1BBC386F}" type="presParOf" srcId="{C4BAC761-47B1-403D-83A3-6464CA97A5CA}" destId="{6B024ED5-7E39-431A-8C92-6AC32AD1D2DA}" srcOrd="2" destOrd="0" presId="urn:microsoft.com/office/officeart/2008/layout/LinedList"/>
    <dgm:cxn modelId="{A85854C1-FDE9-43CC-B2FF-BE42D46AD817}" type="presParOf" srcId="{C4BAC761-47B1-403D-83A3-6464CA97A5CA}" destId="{FA47440E-91B3-4BF9-970F-AC4AC4CC3F67}" srcOrd="3" destOrd="0" presId="urn:microsoft.com/office/officeart/2008/layout/LinedList"/>
    <dgm:cxn modelId="{5C5687F9-0378-4B7A-A0F7-B16E5A01CF78}" type="presParOf" srcId="{FA47440E-91B3-4BF9-970F-AC4AC4CC3F67}" destId="{94F15228-F3D1-4975-A4CF-AAD5D55AC492}" srcOrd="0" destOrd="0" presId="urn:microsoft.com/office/officeart/2008/layout/LinedList"/>
    <dgm:cxn modelId="{267EA6EC-AE03-4020-B30D-42D52B1577C2}" type="presParOf" srcId="{FA47440E-91B3-4BF9-970F-AC4AC4CC3F67}" destId="{D55A94BE-65AA-438F-BDA2-593D54961809}" srcOrd="1" destOrd="0" presId="urn:microsoft.com/office/officeart/2008/layout/LinedList"/>
    <dgm:cxn modelId="{988B6FF9-1D6B-430F-8CAA-7AA065CF9FA3}" type="presParOf" srcId="{C4BAC761-47B1-403D-83A3-6464CA97A5CA}" destId="{8D7DE8EA-3757-4E36-BE76-8AC511ABBDA5}" srcOrd="4" destOrd="0" presId="urn:microsoft.com/office/officeart/2008/layout/LinedList"/>
    <dgm:cxn modelId="{F71055CB-C3D4-4D54-886A-3823BC3EA5DE}" type="presParOf" srcId="{C4BAC761-47B1-403D-83A3-6464CA97A5CA}" destId="{248A1605-DC7D-4F8B-807D-D5F0F8179DB9}" srcOrd="5" destOrd="0" presId="urn:microsoft.com/office/officeart/2008/layout/LinedList"/>
    <dgm:cxn modelId="{4E1F1110-EF80-406F-8666-4194708851CC}" type="presParOf" srcId="{248A1605-DC7D-4F8B-807D-D5F0F8179DB9}" destId="{F55A7869-4DA7-4E32-B8CB-8AFDEC40BA79}" srcOrd="0" destOrd="0" presId="urn:microsoft.com/office/officeart/2008/layout/LinedList"/>
    <dgm:cxn modelId="{C746C5A1-6969-44AB-B6C1-0BC2E7B3204E}" type="presParOf" srcId="{248A1605-DC7D-4F8B-807D-D5F0F8179DB9}" destId="{AEA0996B-C6D2-49F4-A329-2DB70E5F8CAE}" srcOrd="1" destOrd="0" presId="urn:microsoft.com/office/officeart/2008/layout/LinedList"/>
    <dgm:cxn modelId="{ABE49944-2E3E-49DA-A726-811C4F4F24DD}" type="presParOf" srcId="{C4BAC761-47B1-403D-83A3-6464CA97A5CA}" destId="{4D2AFE45-9438-48D0-BB0B-690E65E74DCF}" srcOrd="6" destOrd="0" presId="urn:microsoft.com/office/officeart/2008/layout/LinedList"/>
    <dgm:cxn modelId="{7F632AFD-9631-44EB-A9EF-41F342E1121B}" type="presParOf" srcId="{C4BAC761-47B1-403D-83A3-6464CA97A5CA}" destId="{E83FBC2E-28C5-4B15-8271-46BF0604279D}" srcOrd="7" destOrd="0" presId="urn:microsoft.com/office/officeart/2008/layout/LinedList"/>
    <dgm:cxn modelId="{D61C0414-F90D-4F67-8C19-651E69F17CD2}" type="presParOf" srcId="{E83FBC2E-28C5-4B15-8271-46BF0604279D}" destId="{8A586C31-BF2F-47D7-B524-EFA1204F77B1}" srcOrd="0" destOrd="0" presId="urn:microsoft.com/office/officeart/2008/layout/LinedList"/>
    <dgm:cxn modelId="{71189648-0795-48B7-8B67-E019F803BD1D}" type="presParOf" srcId="{E83FBC2E-28C5-4B15-8271-46BF0604279D}" destId="{E03B2086-3FBF-4043-999D-C5FA76D26910}" srcOrd="1"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58AE48-D9C0-4DA1-BC91-8085A8E316B0}">
      <dsp:nvSpPr>
        <dsp:cNvPr id="0" name=""/>
        <dsp:cNvSpPr/>
      </dsp:nvSpPr>
      <dsp:spPr>
        <a:xfrm>
          <a:off x="0" y="9751"/>
          <a:ext cx="8233187" cy="647595"/>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US" sz="2700" kern="1200"/>
            <a:t>Brain processing speed slows down</a:t>
          </a:r>
        </a:p>
      </dsp:txBody>
      <dsp:txXfrm>
        <a:off x="31613" y="41364"/>
        <a:ext cx="8169961" cy="584369"/>
      </dsp:txXfrm>
    </dsp:sp>
    <dsp:sp modelId="{6C6C3986-EA69-4161-8F3E-4B1199FDE900}">
      <dsp:nvSpPr>
        <dsp:cNvPr id="0" name=""/>
        <dsp:cNvSpPr/>
      </dsp:nvSpPr>
      <dsp:spPr>
        <a:xfrm>
          <a:off x="0" y="735106"/>
          <a:ext cx="8233187" cy="647595"/>
        </a:xfrm>
        <a:prstGeom prst="roundRect">
          <a:avLst/>
        </a:prstGeom>
        <a:gradFill rotWithShape="0">
          <a:gsLst>
            <a:gs pos="0">
              <a:schemeClr val="accent5">
                <a:hueOff val="-314076"/>
                <a:satOff val="2435"/>
                <a:lumOff val="2661"/>
                <a:alphaOff val="0"/>
                <a:shade val="51000"/>
                <a:satMod val="130000"/>
              </a:schemeClr>
            </a:gs>
            <a:gs pos="80000">
              <a:schemeClr val="accent5">
                <a:hueOff val="-314076"/>
                <a:satOff val="2435"/>
                <a:lumOff val="2661"/>
                <a:alphaOff val="0"/>
                <a:shade val="93000"/>
                <a:satMod val="130000"/>
              </a:schemeClr>
            </a:gs>
            <a:gs pos="100000">
              <a:schemeClr val="accent5">
                <a:hueOff val="-314076"/>
                <a:satOff val="2435"/>
                <a:lumOff val="2661"/>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US" sz="2700" kern="1200"/>
            <a:t>Reaction time to stimuli decreases</a:t>
          </a:r>
        </a:p>
      </dsp:txBody>
      <dsp:txXfrm>
        <a:off x="31613" y="766719"/>
        <a:ext cx="8169961" cy="584369"/>
      </dsp:txXfrm>
    </dsp:sp>
    <dsp:sp modelId="{888354AB-6292-4409-AE30-750A97309D97}">
      <dsp:nvSpPr>
        <dsp:cNvPr id="0" name=""/>
        <dsp:cNvSpPr/>
      </dsp:nvSpPr>
      <dsp:spPr>
        <a:xfrm>
          <a:off x="0" y="1460461"/>
          <a:ext cx="8233187" cy="647595"/>
        </a:xfrm>
        <a:prstGeom prst="roundRect">
          <a:avLst/>
        </a:prstGeom>
        <a:gradFill rotWithShape="0">
          <a:gsLst>
            <a:gs pos="0">
              <a:schemeClr val="accent5">
                <a:hueOff val="-628152"/>
                <a:satOff val="4870"/>
                <a:lumOff val="5322"/>
                <a:alphaOff val="0"/>
                <a:shade val="51000"/>
                <a:satMod val="130000"/>
              </a:schemeClr>
            </a:gs>
            <a:gs pos="80000">
              <a:schemeClr val="accent5">
                <a:hueOff val="-628152"/>
                <a:satOff val="4870"/>
                <a:lumOff val="5322"/>
                <a:alphaOff val="0"/>
                <a:shade val="93000"/>
                <a:satMod val="130000"/>
              </a:schemeClr>
            </a:gs>
            <a:gs pos="100000">
              <a:schemeClr val="accent5">
                <a:hueOff val="-628152"/>
                <a:satOff val="4870"/>
                <a:lumOff val="5322"/>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US" sz="2700" kern="1200"/>
            <a:t>Minor forgetfulness</a:t>
          </a:r>
        </a:p>
      </dsp:txBody>
      <dsp:txXfrm>
        <a:off x="31613" y="1492074"/>
        <a:ext cx="8169961" cy="584369"/>
      </dsp:txXfrm>
    </dsp:sp>
    <dsp:sp modelId="{86399673-4918-4A72-830F-182F0B9127A2}">
      <dsp:nvSpPr>
        <dsp:cNvPr id="0" name=""/>
        <dsp:cNvSpPr/>
      </dsp:nvSpPr>
      <dsp:spPr>
        <a:xfrm>
          <a:off x="0" y="2185816"/>
          <a:ext cx="8233187" cy="647595"/>
        </a:xfrm>
        <a:prstGeom prst="roundRect">
          <a:avLst/>
        </a:prstGeom>
        <a:gradFill rotWithShape="0">
          <a:gsLst>
            <a:gs pos="0">
              <a:schemeClr val="accent5">
                <a:hueOff val="-942229"/>
                <a:satOff val="7305"/>
                <a:lumOff val="7983"/>
                <a:alphaOff val="0"/>
                <a:shade val="51000"/>
                <a:satMod val="130000"/>
              </a:schemeClr>
            </a:gs>
            <a:gs pos="80000">
              <a:schemeClr val="accent5">
                <a:hueOff val="-942229"/>
                <a:satOff val="7305"/>
                <a:lumOff val="7983"/>
                <a:alphaOff val="0"/>
                <a:shade val="93000"/>
                <a:satMod val="130000"/>
              </a:schemeClr>
            </a:gs>
            <a:gs pos="100000">
              <a:schemeClr val="accent5">
                <a:hueOff val="-942229"/>
                <a:satOff val="7305"/>
                <a:lumOff val="7983"/>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US" sz="2700" kern="1200"/>
            <a:t>Minor word finding problems</a:t>
          </a:r>
        </a:p>
      </dsp:txBody>
      <dsp:txXfrm>
        <a:off x="31613" y="2217429"/>
        <a:ext cx="8169961" cy="584369"/>
      </dsp:txXfrm>
    </dsp:sp>
    <dsp:sp modelId="{CFA22FC7-4F09-46FC-B05F-DFB78607D827}">
      <dsp:nvSpPr>
        <dsp:cNvPr id="0" name=""/>
        <dsp:cNvSpPr/>
      </dsp:nvSpPr>
      <dsp:spPr>
        <a:xfrm>
          <a:off x="0" y="2911171"/>
          <a:ext cx="8233187" cy="647595"/>
        </a:xfrm>
        <a:prstGeom prst="roundRect">
          <a:avLst/>
        </a:prstGeom>
        <a:gradFill rotWithShape="0">
          <a:gsLst>
            <a:gs pos="0">
              <a:schemeClr val="accent5">
                <a:hueOff val="-1256305"/>
                <a:satOff val="9741"/>
                <a:lumOff val="10645"/>
                <a:alphaOff val="0"/>
                <a:shade val="51000"/>
                <a:satMod val="130000"/>
              </a:schemeClr>
            </a:gs>
            <a:gs pos="80000">
              <a:schemeClr val="accent5">
                <a:hueOff val="-1256305"/>
                <a:satOff val="9741"/>
                <a:lumOff val="10645"/>
                <a:alphaOff val="0"/>
                <a:shade val="93000"/>
                <a:satMod val="130000"/>
              </a:schemeClr>
            </a:gs>
            <a:gs pos="100000">
              <a:schemeClr val="accent5">
                <a:hueOff val="-1256305"/>
                <a:satOff val="9741"/>
                <a:lumOff val="10645"/>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US" sz="2700" kern="1200"/>
            <a:t>May take longer to retrieve information from memory</a:t>
          </a:r>
        </a:p>
      </dsp:txBody>
      <dsp:txXfrm>
        <a:off x="31613" y="2942784"/>
        <a:ext cx="8169961" cy="584369"/>
      </dsp:txXfrm>
    </dsp:sp>
    <dsp:sp modelId="{089F22F3-4E34-43EF-8C5E-2C11EA91A23A}">
      <dsp:nvSpPr>
        <dsp:cNvPr id="0" name=""/>
        <dsp:cNvSpPr/>
      </dsp:nvSpPr>
      <dsp:spPr>
        <a:xfrm>
          <a:off x="0" y="3636526"/>
          <a:ext cx="8233187" cy="647595"/>
        </a:xfrm>
        <a:prstGeom prst="roundRect">
          <a:avLst/>
        </a:prstGeom>
        <a:gradFill rotWithShape="0">
          <a:gsLst>
            <a:gs pos="0">
              <a:schemeClr val="accent5">
                <a:hueOff val="-1570381"/>
                <a:satOff val="12176"/>
                <a:lumOff val="13306"/>
                <a:alphaOff val="0"/>
                <a:shade val="51000"/>
                <a:satMod val="130000"/>
              </a:schemeClr>
            </a:gs>
            <a:gs pos="80000">
              <a:schemeClr val="accent5">
                <a:hueOff val="-1570381"/>
                <a:satOff val="12176"/>
                <a:lumOff val="13306"/>
                <a:alphaOff val="0"/>
                <a:shade val="93000"/>
                <a:satMod val="130000"/>
              </a:schemeClr>
            </a:gs>
            <a:gs pos="100000">
              <a:schemeClr val="accent5">
                <a:hueOff val="-1570381"/>
                <a:satOff val="12176"/>
                <a:lumOff val="13306"/>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US" sz="2700" kern="1200"/>
            <a:t>Approach:</a:t>
          </a:r>
        </a:p>
      </dsp:txBody>
      <dsp:txXfrm>
        <a:off x="31613" y="3668139"/>
        <a:ext cx="8169961" cy="584369"/>
      </dsp:txXfrm>
    </dsp:sp>
    <dsp:sp modelId="{666F8894-8D09-498D-B9AC-D14CE2C74291}">
      <dsp:nvSpPr>
        <dsp:cNvPr id="0" name=""/>
        <dsp:cNvSpPr/>
      </dsp:nvSpPr>
      <dsp:spPr>
        <a:xfrm>
          <a:off x="0" y="4361881"/>
          <a:ext cx="8233187" cy="647595"/>
        </a:xfrm>
        <a:prstGeom prst="roundRect">
          <a:avLst/>
        </a:prstGeom>
        <a:gradFill rotWithShape="0">
          <a:gsLst>
            <a:gs pos="0">
              <a:schemeClr val="accent5">
                <a:hueOff val="-1884457"/>
                <a:satOff val="14611"/>
                <a:lumOff val="15967"/>
                <a:alphaOff val="0"/>
                <a:shade val="51000"/>
                <a:satMod val="130000"/>
              </a:schemeClr>
            </a:gs>
            <a:gs pos="80000">
              <a:schemeClr val="accent5">
                <a:hueOff val="-1884457"/>
                <a:satOff val="14611"/>
                <a:lumOff val="15967"/>
                <a:alphaOff val="0"/>
                <a:shade val="93000"/>
                <a:satMod val="130000"/>
              </a:schemeClr>
            </a:gs>
            <a:gs pos="100000">
              <a:schemeClr val="accent5">
                <a:hueOff val="-1884457"/>
                <a:satOff val="14611"/>
                <a:lumOff val="15967"/>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US" sz="2700" kern="1200"/>
            <a:t>Provide enough time to process information and respond</a:t>
          </a:r>
        </a:p>
      </dsp:txBody>
      <dsp:txXfrm>
        <a:off x="31613" y="4393494"/>
        <a:ext cx="8169961" cy="584369"/>
      </dsp:txXfrm>
    </dsp:sp>
    <dsp:sp modelId="{355B0A67-EE44-4BAA-A69E-C42E1C93C1F2}">
      <dsp:nvSpPr>
        <dsp:cNvPr id="0" name=""/>
        <dsp:cNvSpPr/>
      </dsp:nvSpPr>
      <dsp:spPr>
        <a:xfrm>
          <a:off x="0" y="5087236"/>
          <a:ext cx="8233187" cy="647595"/>
        </a:xfrm>
        <a:prstGeom prst="roundRect">
          <a:avLst/>
        </a:prstGeom>
        <a:gradFill rotWithShape="0">
          <a:gsLst>
            <a:gs pos="0">
              <a:schemeClr val="accent5">
                <a:hueOff val="-2198533"/>
                <a:satOff val="17046"/>
                <a:lumOff val="18628"/>
                <a:alphaOff val="0"/>
                <a:shade val="51000"/>
                <a:satMod val="130000"/>
              </a:schemeClr>
            </a:gs>
            <a:gs pos="80000">
              <a:schemeClr val="accent5">
                <a:hueOff val="-2198533"/>
                <a:satOff val="17046"/>
                <a:lumOff val="18628"/>
                <a:alphaOff val="0"/>
                <a:shade val="93000"/>
                <a:satMod val="130000"/>
              </a:schemeClr>
            </a:gs>
            <a:gs pos="100000">
              <a:schemeClr val="accent5">
                <a:hueOff val="-2198533"/>
                <a:satOff val="17046"/>
                <a:lumOff val="18628"/>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US" sz="2700" kern="1200" dirty="0"/>
            <a:t>Be calm, reassuring, &amp; patient</a:t>
          </a:r>
        </a:p>
      </dsp:txBody>
      <dsp:txXfrm>
        <a:off x="31613" y="5118849"/>
        <a:ext cx="8169961" cy="58436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A4E62D-989D-46B3-80B9-184CAA43C7BC}">
      <dsp:nvSpPr>
        <dsp:cNvPr id="0" name=""/>
        <dsp:cNvSpPr/>
      </dsp:nvSpPr>
      <dsp:spPr>
        <a:xfrm>
          <a:off x="0" y="3275482"/>
          <a:ext cx="10515600" cy="1075086"/>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77800" tIns="177800" rIns="177800" bIns="177800" numCol="1" spcCol="1270" anchor="ctr" anchorCtr="0">
          <a:noAutofit/>
        </a:bodyPr>
        <a:lstStyle/>
        <a:p>
          <a:pPr marL="0" lvl="0" indent="0" algn="ctr" defTabSz="1111250">
            <a:lnSpc>
              <a:spcPct val="90000"/>
            </a:lnSpc>
            <a:spcBef>
              <a:spcPct val="0"/>
            </a:spcBef>
            <a:spcAft>
              <a:spcPct val="35000"/>
            </a:spcAft>
            <a:buNone/>
          </a:pPr>
          <a:r>
            <a:rPr lang="en-US" sz="2500" b="0" kern="1200"/>
            <a:t>The most common cause of dementia is Alzheimer's disease</a:t>
          </a:r>
          <a:endParaRPr lang="en-US" sz="2500" kern="1200"/>
        </a:p>
      </dsp:txBody>
      <dsp:txXfrm>
        <a:off x="0" y="3275482"/>
        <a:ext cx="10515600" cy="1075086"/>
      </dsp:txXfrm>
    </dsp:sp>
    <dsp:sp modelId="{2EE3C8CC-6547-4255-A7C3-62CEA5C41EAE}">
      <dsp:nvSpPr>
        <dsp:cNvPr id="0" name=""/>
        <dsp:cNvSpPr/>
      </dsp:nvSpPr>
      <dsp:spPr>
        <a:xfrm rot="10800000">
          <a:off x="0" y="1638125"/>
          <a:ext cx="10515600" cy="1653482"/>
        </a:xfrm>
        <a:prstGeom prst="upArrowCallou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77800" tIns="177800" rIns="177800" bIns="177800" numCol="1" spcCol="1270" anchor="ctr" anchorCtr="0">
          <a:noAutofit/>
        </a:bodyPr>
        <a:lstStyle/>
        <a:p>
          <a:pPr marL="0" lvl="0" indent="0" algn="ctr" defTabSz="1111250">
            <a:lnSpc>
              <a:spcPct val="90000"/>
            </a:lnSpc>
            <a:spcBef>
              <a:spcPct val="0"/>
            </a:spcBef>
            <a:spcAft>
              <a:spcPct val="35000"/>
            </a:spcAft>
            <a:buNone/>
          </a:pPr>
          <a:r>
            <a:rPr lang="en-US" sz="2500" b="0" kern="1200"/>
            <a:t>Many conditions can cause dementia</a:t>
          </a:r>
          <a:endParaRPr lang="en-US" sz="2500" kern="1200"/>
        </a:p>
      </dsp:txBody>
      <dsp:txXfrm rot="10800000">
        <a:off x="0" y="1638125"/>
        <a:ext cx="10515600" cy="1074383"/>
      </dsp:txXfrm>
    </dsp:sp>
    <dsp:sp modelId="{738840CB-AED4-41A2-A899-3C56B1DC2FCA}">
      <dsp:nvSpPr>
        <dsp:cNvPr id="0" name=""/>
        <dsp:cNvSpPr/>
      </dsp:nvSpPr>
      <dsp:spPr>
        <a:xfrm rot="10800000">
          <a:off x="0" y="769"/>
          <a:ext cx="10515600" cy="1653482"/>
        </a:xfrm>
        <a:prstGeom prst="upArrowCallou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77800" tIns="177800" rIns="177800" bIns="177800" numCol="1" spcCol="1270" anchor="ctr" anchorCtr="0">
          <a:noAutofit/>
        </a:bodyPr>
        <a:lstStyle/>
        <a:p>
          <a:pPr marL="0" lvl="0" indent="0" algn="ctr" defTabSz="1111250">
            <a:lnSpc>
              <a:spcPct val="90000"/>
            </a:lnSpc>
            <a:spcBef>
              <a:spcPct val="0"/>
            </a:spcBef>
            <a:spcAft>
              <a:spcPct val="35000"/>
            </a:spcAft>
            <a:buNone/>
          </a:pPr>
          <a:r>
            <a:rPr lang="en-US" sz="2500" b="0" kern="1200"/>
            <a:t>A progressive decline in mental function that disrupts daily life and the ability to think, reason, and make decisions</a:t>
          </a:r>
          <a:endParaRPr lang="en-US" sz="2500" kern="1200"/>
        </a:p>
      </dsp:txBody>
      <dsp:txXfrm rot="10800000">
        <a:off x="0" y="769"/>
        <a:ext cx="10515600" cy="107438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1B0D77-E85E-4EB5-8046-34102686B8FD}">
      <dsp:nvSpPr>
        <dsp:cNvPr id="0" name=""/>
        <dsp:cNvSpPr/>
      </dsp:nvSpPr>
      <dsp:spPr>
        <a:xfrm>
          <a:off x="0" y="0"/>
          <a:ext cx="10515600" cy="0"/>
        </a:xfrm>
        <a:prstGeom prst="line">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BFCAD64-5614-408F-A594-318400D75E50}">
      <dsp:nvSpPr>
        <dsp:cNvPr id="0" name=""/>
        <dsp:cNvSpPr/>
      </dsp:nvSpPr>
      <dsp:spPr>
        <a:xfrm>
          <a:off x="0" y="0"/>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n-US" sz="2300" b="1" kern="1200"/>
            <a:t>What would you think if you saw……</a:t>
          </a:r>
          <a:endParaRPr lang="en-US" sz="2300" kern="1200"/>
        </a:p>
      </dsp:txBody>
      <dsp:txXfrm>
        <a:off x="0" y="0"/>
        <a:ext cx="10515600" cy="1087834"/>
      </dsp:txXfrm>
    </dsp:sp>
    <dsp:sp modelId="{6B024ED5-7E39-431A-8C92-6AC32AD1D2DA}">
      <dsp:nvSpPr>
        <dsp:cNvPr id="0" name=""/>
        <dsp:cNvSpPr/>
      </dsp:nvSpPr>
      <dsp:spPr>
        <a:xfrm>
          <a:off x="0" y="1087834"/>
          <a:ext cx="10515600" cy="0"/>
        </a:xfrm>
        <a:prstGeom prst="line">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4F15228-F3D1-4975-A4CF-AAD5D55AC492}">
      <dsp:nvSpPr>
        <dsp:cNvPr id="0" name=""/>
        <dsp:cNvSpPr/>
      </dsp:nvSpPr>
      <dsp:spPr>
        <a:xfrm>
          <a:off x="0" y="1087834"/>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n-US" sz="2300" kern="1200"/>
            <a:t>A woman running down the middle of the street, cars are driving around her, there is a man chasing her, she wants nothing to do with him. </a:t>
          </a:r>
        </a:p>
      </dsp:txBody>
      <dsp:txXfrm>
        <a:off x="0" y="1087834"/>
        <a:ext cx="10515600" cy="1087834"/>
      </dsp:txXfrm>
    </dsp:sp>
    <dsp:sp modelId="{8D7DE8EA-3757-4E36-BE76-8AC511ABBDA5}">
      <dsp:nvSpPr>
        <dsp:cNvPr id="0" name=""/>
        <dsp:cNvSpPr/>
      </dsp:nvSpPr>
      <dsp:spPr>
        <a:xfrm>
          <a:off x="0" y="2175669"/>
          <a:ext cx="10515600" cy="0"/>
        </a:xfrm>
        <a:prstGeom prst="line">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55A7869-4DA7-4E32-B8CB-8AFDEC40BA79}">
      <dsp:nvSpPr>
        <dsp:cNvPr id="0" name=""/>
        <dsp:cNvSpPr/>
      </dsp:nvSpPr>
      <dsp:spPr>
        <a:xfrm>
          <a:off x="0" y="2175669"/>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n-US" sz="2300" kern="1200" dirty="0"/>
            <a:t>A woman walking around the block with a man following 20 feet behind.  She doesn’t seem to know the man or want anything to do with him, yet he continues to follow her.</a:t>
          </a:r>
        </a:p>
      </dsp:txBody>
      <dsp:txXfrm>
        <a:off x="0" y="2175669"/>
        <a:ext cx="10515600" cy="1087834"/>
      </dsp:txXfrm>
    </dsp:sp>
    <dsp:sp modelId="{4D2AFE45-9438-48D0-BB0B-690E65E74DCF}">
      <dsp:nvSpPr>
        <dsp:cNvPr id="0" name=""/>
        <dsp:cNvSpPr/>
      </dsp:nvSpPr>
      <dsp:spPr>
        <a:xfrm>
          <a:off x="0" y="3263503"/>
          <a:ext cx="10515600" cy="0"/>
        </a:xfrm>
        <a:prstGeom prst="line">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A586C31-BF2F-47D7-B524-EFA1204F77B1}">
      <dsp:nvSpPr>
        <dsp:cNvPr id="0" name=""/>
        <dsp:cNvSpPr/>
      </dsp:nvSpPr>
      <dsp:spPr>
        <a:xfrm>
          <a:off x="0" y="3263503"/>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endParaRPr lang="en-US" sz="2300" kern="1200" dirty="0"/>
        </a:p>
      </dsp:txBody>
      <dsp:txXfrm>
        <a:off x="0" y="3263503"/>
        <a:ext cx="10515600" cy="1087834"/>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1D2EAF-25F5-46C5-BB7D-14420C581628}" type="datetimeFigureOut">
              <a:rPr lang="en-US" smtClean="0"/>
              <a:t>7/8/2025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AEEC2A0-76B0-4DD9-9AF8-56B4138B796B}" type="slidenum">
              <a:rPr lang="en-US" smtClean="0"/>
              <a:t>‹#›</a:t>
            </a:fld>
            <a:endParaRPr lang="en-US"/>
          </a:p>
        </p:txBody>
      </p:sp>
    </p:spTree>
    <p:extLst>
      <p:ext uri="{BB962C8B-B14F-4D97-AF65-F5344CB8AC3E}">
        <p14:creationId xmlns:p14="http://schemas.microsoft.com/office/powerpoint/2010/main" val="17403724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8805" y="4473576"/>
            <a:ext cx="5504204" cy="3660775"/>
          </a:xfrm>
          <a:prstGeom prst="rect">
            <a:avLst/>
          </a:prstGeom>
        </p:spPr>
        <p:txBody>
          <a:bodyPr/>
          <a:lstStyle/>
          <a:p>
            <a:r>
              <a:rPr lang="en-US" dirty="0"/>
              <a:t>The</a:t>
            </a:r>
            <a:r>
              <a:rPr lang="en-US" baseline="0" dirty="0"/>
              <a:t> healthy older adult brain does often undergo a decrease in processing speed and slower reaction time to stimuli.  </a:t>
            </a:r>
          </a:p>
          <a:p>
            <a:endParaRPr lang="en-US" baseline="0" dirty="0"/>
          </a:p>
          <a:p>
            <a:r>
              <a:rPr lang="en-US" baseline="0" dirty="0"/>
              <a:t>Discuss examples:  </a:t>
            </a:r>
          </a:p>
          <a:p>
            <a:pPr marL="228600" indent="-228600">
              <a:buAutoNum type="arabicPeriod"/>
            </a:pPr>
            <a:r>
              <a:rPr lang="en-US" baseline="0" dirty="0"/>
              <a:t>Processing Power: As our brains age and accumulate more and more information, it can take longer to process and retrieve information.  Compare the older brain to an older computer that is bogged down with numerous files while using a little bit older processor.  It can take a little more time to take in and process information and can also take a little longer to respond.</a:t>
            </a:r>
          </a:p>
          <a:p>
            <a:pPr marL="228600" indent="-228600">
              <a:buAutoNum type="arabicPeriod"/>
            </a:pPr>
            <a:r>
              <a:rPr lang="en-US" baseline="0" dirty="0"/>
              <a:t>Reaction time to stimuli:  This can decrease somewhat with age as well.  A young person’s reaction time and ability to get out of harm’s way is much quicker than an older adult.  Use examples (e.g., A 10-year old that touches a hot pan will pull their hand away much quicker than an elderly adult).</a:t>
            </a:r>
          </a:p>
          <a:p>
            <a:pPr marL="228600" indent="-228600">
              <a:buAutoNum type="arabicPeriod"/>
            </a:pPr>
            <a:r>
              <a:rPr lang="en-US" baseline="0" dirty="0"/>
              <a:t>Minor Forgetfulness:  As we accumulate more and more information in our brains, some minor word finding problems can occur, however, eventually the normal older adult brain will think of the word it was looking for or will find an appropriate replacement.  May use examples (e.g., Not being able to come up with the word “wrist watch,” and replacing it with “hand clock.” Not being able to find the word or come up with any kind of replacement other than, “The thing.” </a:t>
            </a:r>
          </a:p>
          <a:p>
            <a:pPr marL="228600" indent="-228600">
              <a:buAutoNum type="arabicPeriod"/>
            </a:pPr>
            <a:endParaRPr lang="en-US" baseline="0" dirty="0"/>
          </a:p>
          <a:p>
            <a:pPr marL="0" indent="0">
              <a:buNone/>
            </a:pPr>
            <a:r>
              <a:rPr lang="en-US" baseline="0" dirty="0"/>
              <a:t>Discuss approach.</a:t>
            </a:r>
            <a:endParaRPr lang="en-US" dirty="0"/>
          </a:p>
        </p:txBody>
      </p:sp>
    </p:spTree>
    <p:extLst>
      <p:ext uri="{BB962C8B-B14F-4D97-AF65-F5344CB8AC3E}">
        <p14:creationId xmlns:p14="http://schemas.microsoft.com/office/powerpoint/2010/main" val="37382158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8975" y="4473575"/>
            <a:ext cx="5505450" cy="3660775"/>
          </a:xfrm>
          <a:prstGeom prst="rect">
            <a:avLst/>
          </a:prstGeom>
        </p:spPr>
        <p:txBody>
          <a:bodyPr/>
          <a:lstStyle/>
          <a:p>
            <a:r>
              <a:rPr lang="en-US" dirty="0"/>
              <a:t>These scenarios actually occurred </a:t>
            </a:r>
            <a:r>
              <a:rPr lang="en-US" baseline="0" dirty="0"/>
              <a:t>in MN.  The woman was in her mid 50’s and suffered from early onset Alzheimer’s Disease.  </a:t>
            </a:r>
          </a:p>
          <a:p>
            <a:pPr marL="171450" indent="-171450">
              <a:buFont typeface="Arial" panose="020B0604020202020204" pitchFamily="34" charset="0"/>
              <a:buChar char="•"/>
            </a:pPr>
            <a:r>
              <a:rPr lang="en-US" baseline="0" dirty="0"/>
              <a:t>Scenario 1:  Her husband was trying to convince her to stay in the house where she would be safe, but she refused.  He was simply trying to keep her from getting hurt.  When Law Enforcement arrived, it was interpreted as a domestic dispute.  </a:t>
            </a:r>
          </a:p>
          <a:p>
            <a:pPr marL="171450" indent="-171450">
              <a:buFont typeface="Arial" panose="020B0604020202020204" pitchFamily="34" charset="0"/>
              <a:buChar char="•"/>
            </a:pPr>
            <a:r>
              <a:rPr lang="en-US" baseline="0" dirty="0"/>
              <a:t>Scenario 2:  Her husband learned confrontation would escalate the situation so would follow her without confronting her to make sure she was safe until she’d decide to come back inside the house.</a:t>
            </a:r>
          </a:p>
          <a:p>
            <a:pPr marL="171450" indent="-171450">
              <a:buFont typeface="Arial" panose="020B0604020202020204" pitchFamily="34" charset="0"/>
              <a:buChar char="•"/>
            </a:pPr>
            <a:endParaRPr lang="en-US" baseline="0" dirty="0"/>
          </a:p>
          <a:p>
            <a:pPr marL="0" indent="0">
              <a:buFont typeface="Arial" panose="020B0604020202020204" pitchFamily="34" charset="0"/>
              <a:buNone/>
            </a:pPr>
            <a:r>
              <a:rPr lang="en-US" baseline="0" dirty="0"/>
              <a:t>Participants may have experiences to share such as pulling over who they thought would be a drunk driver, only to find they were confused and lost.</a:t>
            </a:r>
            <a:endParaRPr lang="en-US" dirty="0"/>
          </a:p>
          <a:p>
            <a:endParaRPr lang="en-US" dirty="0"/>
          </a:p>
        </p:txBody>
      </p:sp>
    </p:spTree>
    <p:extLst>
      <p:ext uri="{BB962C8B-B14F-4D97-AF65-F5344CB8AC3E}">
        <p14:creationId xmlns:p14="http://schemas.microsoft.com/office/powerpoint/2010/main" val="8335395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8805" y="4473576"/>
            <a:ext cx="5504204" cy="3660775"/>
          </a:xfrm>
          <a:prstGeom prst="rect">
            <a:avLst/>
          </a:prstGeom>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solidFill>
                  <a:prstClr val="black"/>
                </a:solidFill>
              </a:rPr>
              <a:t>Nerve cells (neurons) are the basic structure of the brain.  Nerve cells develop the ability to communicate with each other, sending electronic and chemical messages from one neuron to the next (neurotransmission).  We do not experience a single thought, feeling, action/movement</a:t>
            </a:r>
            <a:r>
              <a:rPr lang="en-US" sz="1200" baseline="0" dirty="0">
                <a:solidFill>
                  <a:prstClr val="black"/>
                </a:solidFill>
              </a:rPr>
              <a:t> or organ function</a:t>
            </a:r>
            <a:r>
              <a:rPr lang="en-US" sz="1200" dirty="0">
                <a:solidFill>
                  <a:prstClr val="black"/>
                </a:solidFill>
              </a:rPr>
              <a:t> without this communication between neurons.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dirty="0">
              <a:solidFill>
                <a:prstClr val="black"/>
              </a:solidFill>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solidFill>
                  <a:prstClr val="black"/>
                </a:solidFill>
              </a:rPr>
              <a:t>This is a picture</a:t>
            </a:r>
            <a:r>
              <a:rPr lang="en-US" sz="1200" baseline="0" dirty="0">
                <a:solidFill>
                  <a:prstClr val="black"/>
                </a:solidFill>
              </a:rPr>
              <a:t> reflecting healthy neurons in the brain that appear to be working well.</a:t>
            </a:r>
            <a:endParaRPr lang="en-US" sz="1200" dirty="0">
              <a:solidFill>
                <a:prstClr val="black"/>
              </a:solidFill>
            </a:endParaRPr>
          </a:p>
          <a:p>
            <a:endParaRPr lang="en-US" dirty="0"/>
          </a:p>
        </p:txBody>
      </p:sp>
    </p:spTree>
    <p:extLst>
      <p:ext uri="{BB962C8B-B14F-4D97-AF65-F5344CB8AC3E}">
        <p14:creationId xmlns:p14="http://schemas.microsoft.com/office/powerpoint/2010/main" val="35917152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8805" y="4473576"/>
            <a:ext cx="5504204" cy="3660775"/>
          </a:xfrm>
          <a:prstGeom prst="rect">
            <a:avLst/>
          </a:prstGeom>
        </p:spPr>
        <p:txBody>
          <a:bodyPr/>
          <a:lstStyle/>
          <a:p>
            <a:r>
              <a:rPr lang="en-US" dirty="0"/>
              <a:t>Another common cause</a:t>
            </a:r>
            <a:r>
              <a:rPr lang="en-US" baseline="0" dirty="0"/>
              <a:t> of Dementia is Dementia with </a:t>
            </a:r>
            <a:r>
              <a:rPr lang="en-US" baseline="0" dirty="0" err="1"/>
              <a:t>Lewy</a:t>
            </a:r>
            <a:r>
              <a:rPr lang="en-US" baseline="0" dirty="0"/>
              <a:t> Bodies.  </a:t>
            </a:r>
            <a:r>
              <a:rPr lang="en-US" dirty="0"/>
              <a:t>The red formations in this picture</a:t>
            </a:r>
            <a:r>
              <a:rPr lang="en-US" baseline="0" dirty="0"/>
              <a:t> are protein clumps called </a:t>
            </a:r>
            <a:r>
              <a:rPr lang="en-US" baseline="0" dirty="0" err="1"/>
              <a:t>Lewy</a:t>
            </a:r>
            <a:r>
              <a:rPr lang="en-US" baseline="0" dirty="0"/>
              <a:t> Bodies which interfere with neurotransmission and damage neurons.  They are named after the physician who discovered them, Dr. Frederick H. </a:t>
            </a:r>
            <a:r>
              <a:rPr lang="en-US" baseline="0" dirty="0" err="1"/>
              <a:t>Lewy</a:t>
            </a:r>
            <a:r>
              <a:rPr lang="en-US" baseline="0" dirty="0"/>
              <a:t>.  </a:t>
            </a:r>
          </a:p>
          <a:p>
            <a:endParaRPr lang="en-US" baseline="0" dirty="0"/>
          </a:p>
          <a:p>
            <a:r>
              <a:rPr lang="en-US" baseline="0" dirty="0"/>
              <a:t>Having more than one cause of Dementia can happen.  This is called Mixed Dementia; the coexistence of more than one type of dementia.  Two of the most common mixed dementias are believed to be  Alzheimer’s Disease along with vascular changes in the brain consistent with Vascular Dementia and Alzheimer’s Disease along with Dementia with </a:t>
            </a:r>
            <a:r>
              <a:rPr lang="en-US" baseline="0" dirty="0" err="1"/>
              <a:t>Lewy</a:t>
            </a:r>
            <a:r>
              <a:rPr lang="en-US" baseline="0" dirty="0"/>
              <a:t> Bodies.</a:t>
            </a:r>
          </a:p>
          <a:p>
            <a:endParaRPr lang="en-US" dirty="0"/>
          </a:p>
          <a:p>
            <a:r>
              <a:rPr lang="en-US" dirty="0"/>
              <a:t>These</a:t>
            </a:r>
            <a:r>
              <a:rPr lang="en-US" baseline="0" dirty="0"/>
              <a:t> are just 3 causes of Dementia, while there are many.  We will primarily focus on Alzheimer’s, but whatever the cause of a person’s Dementia, the approach is the same.    We will use “Alzheimer’s Disease” and “Dementia” interchangeably.</a:t>
            </a:r>
            <a:endParaRPr lang="en-US" dirty="0"/>
          </a:p>
          <a:p>
            <a:endParaRPr lang="en-US" baseline="0" dirty="0"/>
          </a:p>
        </p:txBody>
      </p:sp>
    </p:spTree>
    <p:extLst>
      <p:ext uri="{BB962C8B-B14F-4D97-AF65-F5344CB8AC3E}">
        <p14:creationId xmlns:p14="http://schemas.microsoft.com/office/powerpoint/2010/main" val="40114290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8805" y="4473576"/>
            <a:ext cx="5504204" cy="3660775"/>
          </a:xfrm>
          <a:prstGeom prst="rect">
            <a:avLst/>
          </a:prstGeom>
        </p:spPr>
        <p:txBody>
          <a:bodyPr/>
          <a:lstStyle/>
          <a:p>
            <a:r>
              <a:rPr lang="en-US" dirty="0"/>
              <a:t>This photo reflects the vasculature of the brain.  Vascular Dementia is caused by conditions that block or reduce blood flow to the brain, depriving parts of the bran of vital oxygen</a:t>
            </a:r>
            <a:r>
              <a:rPr lang="en-US" baseline="0" dirty="0"/>
              <a:t> and nutrients.  This used to be referred to as multi-infarct dementia which involves multiple little strokes that overtime can lead to memory impairment.  This remains the most common cause of vascular dementia.</a:t>
            </a:r>
            <a:endParaRPr lang="en-US" dirty="0"/>
          </a:p>
        </p:txBody>
      </p:sp>
    </p:spTree>
    <p:extLst>
      <p:ext uri="{BB962C8B-B14F-4D97-AF65-F5344CB8AC3E}">
        <p14:creationId xmlns:p14="http://schemas.microsoft.com/office/powerpoint/2010/main" val="12940612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8805" y="4473576"/>
            <a:ext cx="5504204" cy="3660775"/>
          </a:xfrm>
          <a:prstGeom prst="rect">
            <a:avLst/>
          </a:prstGeom>
        </p:spPr>
        <p:txBody>
          <a:bodyPr/>
          <a:lstStyle/>
          <a:p>
            <a:r>
              <a:rPr lang="en-US" dirty="0"/>
              <a:t>A</a:t>
            </a:r>
            <a:r>
              <a:rPr lang="en-US" baseline="0" dirty="0"/>
              <a:t> brain with Alzheimer’s Disease has plaques between neurons and tangles within neurons.  This interferes with the ability of neurons to communicate with each other but also causes death of neurons.</a:t>
            </a:r>
            <a:endParaRPr lang="en-US" dirty="0"/>
          </a:p>
        </p:txBody>
      </p:sp>
    </p:spTree>
    <p:extLst>
      <p:ext uri="{BB962C8B-B14F-4D97-AF65-F5344CB8AC3E}">
        <p14:creationId xmlns:p14="http://schemas.microsoft.com/office/powerpoint/2010/main" val="26068412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8805" y="4473576"/>
            <a:ext cx="5504204" cy="3660775"/>
          </a:xfrm>
          <a:prstGeom prst="rect">
            <a:avLst/>
          </a:prstGeom>
        </p:spPr>
        <p:txBody>
          <a:bodyPr/>
          <a:lstStyle/>
          <a:p>
            <a:r>
              <a:rPr lang="en-US" dirty="0"/>
              <a:t>A</a:t>
            </a:r>
            <a:r>
              <a:rPr lang="en-US" baseline="0" dirty="0"/>
              <a:t> brain with Alzheimer’s Disease has plaques between neurons and tangles within neurons.  This interferes with the ability of neurons to communicate with each other but also causes death of neurons.</a:t>
            </a:r>
            <a:endParaRPr lang="en-US" dirty="0"/>
          </a:p>
        </p:txBody>
      </p:sp>
    </p:spTree>
    <p:extLst>
      <p:ext uri="{BB962C8B-B14F-4D97-AF65-F5344CB8AC3E}">
        <p14:creationId xmlns:p14="http://schemas.microsoft.com/office/powerpoint/2010/main" val="15981208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8805" y="4473576"/>
            <a:ext cx="5504204" cy="3660775"/>
          </a:xfrm>
          <a:prstGeom prst="rect">
            <a:avLst/>
          </a:prstGeom>
        </p:spPr>
        <p:txBody>
          <a:bodyPr/>
          <a:lstStyle/>
          <a:p>
            <a:r>
              <a:rPr lang="en-US" dirty="0"/>
              <a:t>A</a:t>
            </a:r>
            <a:r>
              <a:rPr lang="en-US" baseline="0" dirty="0"/>
              <a:t> brain with Alzheimer’s Disease has plaques between neurons and tangles within neurons.  This interferes with the ability of neurons to communicate with each other but also causes death of neurons.</a:t>
            </a:r>
            <a:endParaRPr lang="en-US" dirty="0"/>
          </a:p>
        </p:txBody>
      </p:sp>
    </p:spTree>
    <p:extLst>
      <p:ext uri="{BB962C8B-B14F-4D97-AF65-F5344CB8AC3E}">
        <p14:creationId xmlns:p14="http://schemas.microsoft.com/office/powerpoint/2010/main" val="34368161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8805" y="4473576"/>
            <a:ext cx="5504204" cy="3660775"/>
          </a:xfrm>
          <a:prstGeom prst="rect">
            <a:avLst/>
          </a:prstGeom>
        </p:spPr>
        <p:txBody>
          <a:bodyPr/>
          <a:lstStyle/>
          <a:p>
            <a:r>
              <a:rPr lang="en-US" dirty="0"/>
              <a:t>A</a:t>
            </a:r>
            <a:r>
              <a:rPr lang="en-US" baseline="0" dirty="0"/>
              <a:t> brain with Alzheimer’s Disease has plaques between neurons and tangles within neurons.  This interferes with the ability of neurons to communicate with each other but also causes death of neurons.</a:t>
            </a:r>
            <a:endParaRPr lang="en-US" dirty="0"/>
          </a:p>
        </p:txBody>
      </p:sp>
    </p:spTree>
    <p:extLst>
      <p:ext uri="{BB962C8B-B14F-4D97-AF65-F5344CB8AC3E}">
        <p14:creationId xmlns:p14="http://schemas.microsoft.com/office/powerpoint/2010/main" val="40163965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8805" y="4473576"/>
            <a:ext cx="5504204" cy="3660775"/>
          </a:xfrm>
          <a:prstGeom prst="rect">
            <a:avLst/>
          </a:prstGeom>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Briefly touch on Know</a:t>
            </a:r>
            <a:r>
              <a:rPr lang="en-US" baseline="0" dirty="0"/>
              <a:t> the 10 SIGNS</a:t>
            </a:r>
            <a:endParaRPr lang="en-US" dirty="0"/>
          </a:p>
          <a:p>
            <a:endParaRPr lang="en-US" dirty="0"/>
          </a:p>
        </p:txBody>
      </p:sp>
    </p:spTree>
    <p:extLst>
      <p:ext uri="{BB962C8B-B14F-4D97-AF65-F5344CB8AC3E}">
        <p14:creationId xmlns:p14="http://schemas.microsoft.com/office/powerpoint/2010/main" val="41856167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3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Rectangle 7">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pic>
        <p:nvPicPr>
          <p:cNvPr id="17" name="Picture 16" descr="Minnesota State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17580" y="6272213"/>
            <a:ext cx="1188720" cy="402335"/>
          </a:xfrm>
          <a:prstGeom prst="rect">
            <a:avLst/>
          </a:prstGeom>
        </p:spPr>
      </p:pic>
    </p:spTree>
    <p:extLst>
      <p:ext uri="{BB962C8B-B14F-4D97-AF65-F5344CB8AC3E}">
        <p14:creationId xmlns:p14="http://schemas.microsoft.com/office/powerpoint/2010/main" val="27268160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3" name="Picture 2" descr="Minnesota State logo."/>
          <p:cNvPicPr>
            <a:picLocks noChangeAspect="1"/>
          </p:cNvPicPr>
          <p:nvPr userDrawn="1"/>
        </p:nvPicPr>
        <p:blipFill rotWithShape="1">
          <a:blip r:embed="rId2">
            <a:extLst>
              <a:ext uri="{28A0092B-C50C-407E-A947-70E740481C1C}">
                <a14:useLocalDpi xmlns:a14="http://schemas.microsoft.com/office/drawing/2010/main" val="0"/>
              </a:ext>
            </a:extLst>
          </a:blip>
          <a:srcRect l="5000" t="36298" r="5000"/>
          <a:stretch/>
        </p:blipFill>
        <p:spPr>
          <a:xfrm>
            <a:off x="457199" y="539279"/>
            <a:ext cx="11284831" cy="2934056"/>
          </a:xfrm>
          <a:prstGeom prst="rect">
            <a:avLst/>
          </a:prstGeom>
        </p:spPr>
      </p:pic>
      <p:pic>
        <p:nvPicPr>
          <p:cNvPr id="4" name="Picture 3">
            <a:extLs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85817" y="3749171"/>
            <a:ext cx="12673413" cy="160530"/>
          </a:xfrm>
          <a:prstGeom prst="rect">
            <a:avLst/>
          </a:prstGeom>
        </p:spPr>
      </p:pic>
      <p:sp>
        <p:nvSpPr>
          <p:cNvPr id="5" name="Text Placeholder 7"/>
          <p:cNvSpPr>
            <a:spLocks noGrp="1"/>
          </p:cNvSpPr>
          <p:nvPr>
            <p:ph type="body" sz="quarter" idx="10" hasCustomPrompt="1"/>
          </p:nvPr>
        </p:nvSpPr>
        <p:spPr>
          <a:xfrm>
            <a:off x="8290133" y="3124200"/>
            <a:ext cx="2667000" cy="457200"/>
          </a:xfrm>
          <a:prstGeom prst="rect">
            <a:avLst/>
          </a:prstGeom>
        </p:spPr>
        <p:txBody>
          <a:bodyPr>
            <a:normAutofit/>
          </a:bodyPr>
          <a:lstStyle>
            <a:lvl1pPr marL="0" indent="0" algn="r">
              <a:buNone/>
              <a:defRPr sz="1800" b="0">
                <a:solidFill>
                  <a:srgbClr val="003C66"/>
                </a:solidFill>
              </a:defRPr>
            </a:lvl1pPr>
          </a:lstStyle>
          <a:p>
            <a:pPr lvl="0"/>
            <a:r>
              <a:rPr lang="en-US" dirty="0"/>
              <a:t>Click to edit Date</a:t>
            </a:r>
          </a:p>
        </p:txBody>
      </p:sp>
      <p:sp>
        <p:nvSpPr>
          <p:cNvPr id="6" name="Text Placeholder 9"/>
          <p:cNvSpPr>
            <a:spLocks noGrp="1"/>
          </p:cNvSpPr>
          <p:nvPr>
            <p:ph type="body" sz="quarter" idx="11" hasCustomPrompt="1"/>
          </p:nvPr>
        </p:nvSpPr>
        <p:spPr>
          <a:xfrm>
            <a:off x="7604333" y="3468688"/>
            <a:ext cx="3352800" cy="417512"/>
          </a:xfrm>
          <a:prstGeom prst="rect">
            <a:avLst/>
          </a:prstGeom>
        </p:spPr>
        <p:txBody>
          <a:bodyPr>
            <a:noAutofit/>
          </a:bodyPr>
          <a:lstStyle>
            <a:lvl1pPr marL="0" indent="0" algn="r">
              <a:buNone/>
              <a:defRPr sz="1600" b="0">
                <a:solidFill>
                  <a:srgbClr val="003C66"/>
                </a:solidFill>
              </a:defRPr>
            </a:lvl1pPr>
          </a:lstStyle>
          <a:p>
            <a:pPr lvl="0"/>
            <a:r>
              <a:rPr lang="en-US" dirty="0"/>
              <a:t>Click to edit DEPARMENT NAME</a:t>
            </a:r>
          </a:p>
        </p:txBody>
      </p:sp>
      <p:sp>
        <p:nvSpPr>
          <p:cNvPr id="7" name="Text Placeholder 13"/>
          <p:cNvSpPr>
            <a:spLocks noGrp="1"/>
          </p:cNvSpPr>
          <p:nvPr>
            <p:ph type="body" sz="quarter" idx="13" hasCustomPrompt="1"/>
          </p:nvPr>
        </p:nvSpPr>
        <p:spPr>
          <a:xfrm>
            <a:off x="1255519" y="5105400"/>
            <a:ext cx="2667000" cy="533400"/>
          </a:xfrm>
          <a:prstGeom prst="rect">
            <a:avLst/>
          </a:prstGeom>
        </p:spPr>
        <p:txBody>
          <a:bodyPr>
            <a:normAutofit/>
          </a:bodyPr>
          <a:lstStyle>
            <a:lvl1pPr marL="0" indent="0">
              <a:buNone/>
              <a:defRPr sz="2000" b="1">
                <a:solidFill>
                  <a:srgbClr val="009F4D"/>
                </a:solidFill>
              </a:defRPr>
            </a:lvl1pPr>
          </a:lstStyle>
          <a:p>
            <a:pPr lvl="0"/>
            <a:r>
              <a:rPr lang="en-US" dirty="0"/>
              <a:t>Click to edit Subhead</a:t>
            </a:r>
          </a:p>
        </p:txBody>
      </p:sp>
      <p:sp>
        <p:nvSpPr>
          <p:cNvPr id="8" name="Text Placeholder 4" title="Text Box with MINNESOTA STATE typed in gray"/>
          <p:cNvSpPr>
            <a:spLocks noGrp="1"/>
          </p:cNvSpPr>
          <p:nvPr>
            <p:ph type="body" sz="quarter" idx="14"/>
          </p:nvPr>
        </p:nvSpPr>
        <p:spPr>
          <a:xfrm>
            <a:off x="1255519" y="5715000"/>
            <a:ext cx="2819400" cy="381000"/>
          </a:xfrm>
          <a:prstGeom prst="rect">
            <a:avLst/>
          </a:prstGeom>
        </p:spPr>
        <p:txBody>
          <a:bodyPr>
            <a:normAutofit/>
          </a:bodyPr>
          <a:lstStyle>
            <a:lvl1pPr marL="0" indent="0">
              <a:buNone/>
              <a:defRPr sz="1400" b="1">
                <a:solidFill>
                  <a:schemeClr val="bg1">
                    <a:lumMod val="50000"/>
                  </a:schemeClr>
                </a:solidFill>
                <a:latin typeface="+mn-lt"/>
              </a:defRPr>
            </a:lvl1pPr>
          </a:lstStyle>
          <a:p>
            <a:pPr lvl="0"/>
            <a:r>
              <a:rPr lang="en-US"/>
              <a:t>Click to edit Master text styles</a:t>
            </a:r>
          </a:p>
        </p:txBody>
      </p:sp>
      <p:sp>
        <p:nvSpPr>
          <p:cNvPr id="9" name="Title 1"/>
          <p:cNvSpPr>
            <a:spLocks noGrp="1"/>
          </p:cNvSpPr>
          <p:nvPr>
            <p:ph type="title"/>
          </p:nvPr>
        </p:nvSpPr>
        <p:spPr>
          <a:xfrm>
            <a:off x="1255519" y="3779839"/>
            <a:ext cx="9701614" cy="1325563"/>
          </a:xfrm>
        </p:spPr>
        <p:txBody>
          <a:bodyPr>
            <a:normAutofit/>
          </a:bodyPr>
          <a:lstStyle>
            <a:lvl1pPr>
              <a:defRPr sz="4000" b="1"/>
            </a:lvl1pPr>
          </a:lstStyle>
          <a:p>
            <a:r>
              <a:rPr lang="en-US"/>
              <a:t>Click to edit Master title style</a:t>
            </a:r>
            <a:endParaRPr lang="en-US" dirty="0"/>
          </a:p>
        </p:txBody>
      </p:sp>
    </p:spTree>
    <p:extLst>
      <p:ext uri="{BB962C8B-B14F-4D97-AF65-F5344CB8AC3E}">
        <p14:creationId xmlns:p14="http://schemas.microsoft.com/office/powerpoint/2010/main" val="3567512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3" name="TextBox 2" descr="30 East 7th Street, Suite 350&#10;St. Paul, MN  55101-7804&#10;&#10;Phone: 651-201-1800&#10;Toll-free: 888-667-2848&#10;&#10;www.mnscu.edu&#10;" title="Text box with Minnesota State address, phone numbers, and website address"/>
          <p:cNvSpPr txBox="1"/>
          <p:nvPr userDrawn="1"/>
        </p:nvSpPr>
        <p:spPr>
          <a:xfrm>
            <a:off x="4004930" y="2713207"/>
            <a:ext cx="4182140" cy="2616101"/>
          </a:xfrm>
          <a:prstGeom prst="rect">
            <a:avLst/>
          </a:prstGeom>
          <a:noFill/>
        </p:spPr>
        <p:txBody>
          <a:bodyPr wrap="square" rtlCol="0">
            <a:spAutoFit/>
          </a:bodyPr>
          <a:lstStyle/>
          <a:p>
            <a:pPr lvl="0" algn="ctr"/>
            <a:r>
              <a:rPr lang="en-US" sz="2400" b="0" dirty="0">
                <a:solidFill>
                  <a:srgbClr val="003C66"/>
                </a:solidFill>
              </a:rPr>
              <a:t>30 East 7th Street, Suite 350</a:t>
            </a:r>
          </a:p>
          <a:p>
            <a:pPr lvl="0" algn="ctr"/>
            <a:r>
              <a:rPr lang="en-US" sz="2400" b="0" dirty="0">
                <a:solidFill>
                  <a:srgbClr val="003C66"/>
                </a:solidFill>
              </a:rPr>
              <a:t>St. Paul, MN  55101-7804</a:t>
            </a:r>
          </a:p>
          <a:p>
            <a:pPr lvl="0" algn="ctr"/>
            <a:endParaRPr lang="en-US" sz="2400" b="0" dirty="0">
              <a:solidFill>
                <a:srgbClr val="003C66"/>
              </a:solidFill>
            </a:endParaRPr>
          </a:p>
          <a:p>
            <a:pPr lvl="0" algn="ctr"/>
            <a:r>
              <a:rPr lang="en-US" sz="2400" b="0" dirty="0">
                <a:solidFill>
                  <a:srgbClr val="003C66"/>
                </a:solidFill>
              </a:rPr>
              <a:t>651-201-1800</a:t>
            </a:r>
          </a:p>
          <a:p>
            <a:pPr lvl="0" algn="ctr"/>
            <a:r>
              <a:rPr lang="en-US" sz="2400" b="0" dirty="0">
                <a:solidFill>
                  <a:srgbClr val="003C66"/>
                </a:solidFill>
              </a:rPr>
              <a:t>888-667-2848</a:t>
            </a:r>
          </a:p>
          <a:p>
            <a:pPr lvl="0" algn="ctr"/>
            <a:endParaRPr lang="en-US" sz="2400" b="0" dirty="0">
              <a:solidFill>
                <a:schemeClr val="bg2"/>
              </a:solidFill>
            </a:endParaRPr>
          </a:p>
          <a:p>
            <a:pPr lvl="0" algn="ctr"/>
            <a:r>
              <a:rPr lang="en-US" sz="2000" b="1" baseline="0" dirty="0">
                <a:solidFill>
                  <a:srgbClr val="009F4D"/>
                </a:solidFill>
              </a:rPr>
              <a:t>MinnState.edu</a:t>
            </a:r>
          </a:p>
        </p:txBody>
      </p:sp>
      <p:pic>
        <p:nvPicPr>
          <p:cNvPr id="4" name="Picture 3" descr="Minnesota State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29000" y="439397"/>
            <a:ext cx="5334000" cy="1795604"/>
          </a:xfrm>
          <a:prstGeom prst="rect">
            <a:avLst/>
          </a:prstGeom>
        </p:spPr>
      </p:pic>
      <p:sp>
        <p:nvSpPr>
          <p:cNvPr id="5" name="TextBox 4" descr="MINNESOTA STATE IS AN AFFIRMATIVE ACTION, EQUAL OPPORTUNITY EMPLOYER AND EDUCATOR.&#10;" title="EEOE Statement"/>
          <p:cNvSpPr txBox="1"/>
          <p:nvPr userDrawn="1"/>
        </p:nvSpPr>
        <p:spPr>
          <a:xfrm>
            <a:off x="0" y="5849597"/>
            <a:ext cx="12192000" cy="707886"/>
          </a:xfrm>
          <a:prstGeom prst="rect">
            <a:avLst/>
          </a:prstGeom>
          <a:noFill/>
        </p:spPr>
        <p:txBody>
          <a:bodyPr wrap="square" rtlCol="0">
            <a:spAutoFit/>
          </a:bodyPr>
          <a:lstStyle/>
          <a:p>
            <a:pPr algn="ctr" rtl="0"/>
            <a:r>
              <a:rPr lang="en-US" sz="1000" b="0" i="0" kern="1200" dirty="0">
                <a:solidFill>
                  <a:schemeClr val="tx1"/>
                </a:solidFill>
                <a:effectLst/>
                <a:latin typeface="+mn-lt"/>
                <a:ea typeface="+mn-ea"/>
                <a:cs typeface="+mn-cs"/>
              </a:rPr>
              <a:t>This document is available in alternative formats to individuals with disabilities. </a:t>
            </a:r>
            <a:br>
              <a:rPr lang="en-US" sz="1000" b="0" i="0" kern="1200" dirty="0">
                <a:solidFill>
                  <a:schemeClr val="tx1"/>
                </a:solidFill>
                <a:effectLst/>
                <a:latin typeface="+mn-lt"/>
                <a:ea typeface="+mn-ea"/>
                <a:cs typeface="+mn-cs"/>
              </a:rPr>
            </a:br>
            <a:r>
              <a:rPr lang="en-US" sz="1000" b="0" i="0" kern="1200" dirty="0">
                <a:solidFill>
                  <a:schemeClr val="tx1"/>
                </a:solidFill>
                <a:effectLst/>
                <a:latin typeface="+mn-lt"/>
                <a:ea typeface="+mn-ea"/>
                <a:cs typeface="+mn-cs"/>
              </a:rPr>
              <a:t>To request an alternate format, contact Human Resources at 651-201-1664.</a:t>
            </a:r>
          </a:p>
          <a:p>
            <a:pPr algn="ctr" rtl="0"/>
            <a:r>
              <a:rPr lang="en-US" sz="1000" b="0" i="0" kern="1200" dirty="0">
                <a:solidFill>
                  <a:schemeClr val="tx1"/>
                </a:solidFill>
                <a:effectLst/>
                <a:latin typeface="+mn-lt"/>
                <a:ea typeface="+mn-ea"/>
                <a:cs typeface="+mn-cs"/>
              </a:rPr>
              <a:t>Individuals with hearing or speech disabilities may contact us via their preferred Telecommunications Relay Service.</a:t>
            </a:r>
          </a:p>
          <a:p>
            <a:pPr algn="ctr" rtl="0"/>
            <a:r>
              <a:rPr lang="en-US" sz="1000" b="0" i="0" kern="1200" dirty="0">
                <a:solidFill>
                  <a:schemeClr val="tx1"/>
                </a:solidFill>
                <a:effectLst/>
                <a:latin typeface="+mn-lt"/>
                <a:ea typeface="+mn-ea"/>
                <a:cs typeface="+mn-cs"/>
              </a:rPr>
              <a:t>Minnesota State is an affirmative action, equal opportunity employer and educator.</a:t>
            </a:r>
          </a:p>
        </p:txBody>
      </p:sp>
    </p:spTree>
    <p:extLst>
      <p:ext uri="{BB962C8B-B14F-4D97-AF65-F5344CB8AC3E}">
        <p14:creationId xmlns:p14="http://schemas.microsoft.com/office/powerpoint/2010/main" val="33095413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cSld name="1_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26AB1BF-0FAF-40E7-BB00-6DCE18D9E78D}" type="datetimeFigureOut">
              <a:rPr lang="en-US" smtClean="0"/>
              <a:pPr/>
              <a:t>7/8/2025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866880-CDBF-49D6-AC11-FC224198F8D7}" type="slidenum">
              <a:rPr lang="en-US" smtClean="0"/>
              <a:pPr/>
              <a:t>‹#›</a:t>
            </a:fld>
            <a:endParaRPr lang="en-US"/>
          </a:p>
        </p:txBody>
      </p:sp>
    </p:spTree>
    <p:extLst>
      <p:ext uri="{BB962C8B-B14F-4D97-AF65-F5344CB8AC3E}">
        <p14:creationId xmlns:p14="http://schemas.microsoft.com/office/powerpoint/2010/main" val="1557991932"/>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marL="0" indent="0">
              <a:buNone/>
              <a:defRPr b="1">
                <a:solidFill>
                  <a:schemeClr val="tx1"/>
                </a:soli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pic>
        <p:nvPicPr>
          <p:cNvPr id="17" name="Picture 16" descr="Minnesota State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17580" y="6272213"/>
            <a:ext cx="1188720" cy="402335"/>
          </a:xfrm>
          <a:prstGeom prst="rect">
            <a:avLst/>
          </a:prstGeom>
        </p:spPr>
      </p:pic>
    </p:spTree>
    <p:extLst>
      <p:ext uri="{BB962C8B-B14F-4D97-AF65-F5344CB8AC3E}">
        <p14:creationId xmlns:p14="http://schemas.microsoft.com/office/powerpoint/2010/main" val="16850975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normAutofit/>
          </a:bodyPr>
          <a:lstStyle>
            <a:lvl1pPr marL="0" indent="0">
              <a:buNone/>
              <a:defRPr sz="3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8" name="Rectangle 7">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pic>
        <p:nvPicPr>
          <p:cNvPr id="17" name="Picture 16" descr="Minnesota State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17580" y="6272213"/>
            <a:ext cx="1188720" cy="402335"/>
          </a:xfrm>
          <a:prstGeom prst="rect">
            <a:avLst/>
          </a:prstGeom>
        </p:spPr>
      </p:pic>
    </p:spTree>
    <p:extLst>
      <p:ext uri="{BB962C8B-B14F-4D97-AF65-F5344CB8AC3E}">
        <p14:creationId xmlns:p14="http://schemas.microsoft.com/office/powerpoint/2010/main" val="2820027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Rectangle 8">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pic>
        <p:nvPicPr>
          <p:cNvPr id="18" name="Picture 17" descr="Minnesota State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17580" y="6272213"/>
            <a:ext cx="1188720" cy="402335"/>
          </a:xfrm>
          <a:prstGeom prst="rect">
            <a:avLst/>
          </a:prstGeom>
        </p:spPr>
      </p:pic>
    </p:spTree>
    <p:extLst>
      <p:ext uri="{BB962C8B-B14F-4D97-AF65-F5344CB8AC3E}">
        <p14:creationId xmlns:p14="http://schemas.microsoft.com/office/powerpoint/2010/main" val="1351268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pic>
        <p:nvPicPr>
          <p:cNvPr id="20" name="Picture 19" descr="Minnesota State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17580" y="6272213"/>
            <a:ext cx="1188720" cy="402335"/>
          </a:xfrm>
          <a:prstGeom prst="rect">
            <a:avLst/>
          </a:prstGeom>
        </p:spPr>
      </p:pic>
    </p:spTree>
    <p:extLst>
      <p:ext uri="{BB962C8B-B14F-4D97-AF65-F5344CB8AC3E}">
        <p14:creationId xmlns:p14="http://schemas.microsoft.com/office/powerpoint/2010/main" val="4593268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Rectangle 6">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pic>
        <p:nvPicPr>
          <p:cNvPr id="16" name="Picture 15" descr="Minnesota State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17580" y="6272213"/>
            <a:ext cx="1188720" cy="402335"/>
          </a:xfrm>
          <a:prstGeom prst="rect">
            <a:avLst/>
          </a:prstGeom>
        </p:spPr>
      </p:pic>
    </p:spTree>
    <p:extLst>
      <p:ext uri="{BB962C8B-B14F-4D97-AF65-F5344CB8AC3E}">
        <p14:creationId xmlns:p14="http://schemas.microsoft.com/office/powerpoint/2010/main" val="16577722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Rectangle 5">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22889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Rectangle 8">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pic>
        <p:nvPicPr>
          <p:cNvPr id="18" name="Picture 17" descr="Minnesota State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17580" y="6272213"/>
            <a:ext cx="1188720" cy="402335"/>
          </a:xfrm>
          <a:prstGeom prst="rect">
            <a:avLst/>
          </a:prstGeom>
        </p:spPr>
      </p:pic>
    </p:spTree>
    <p:extLst>
      <p:ext uri="{BB962C8B-B14F-4D97-AF65-F5344CB8AC3E}">
        <p14:creationId xmlns:p14="http://schemas.microsoft.com/office/powerpoint/2010/main" val="17468240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Rectangle 8">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pic>
        <p:nvPicPr>
          <p:cNvPr id="18" name="Picture 17" descr="Minnesota State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17580" y="6272213"/>
            <a:ext cx="1188720" cy="402335"/>
          </a:xfrm>
          <a:prstGeom prst="rect">
            <a:avLst/>
          </a:prstGeom>
        </p:spPr>
      </p:pic>
    </p:spTree>
    <p:extLst>
      <p:ext uri="{BB962C8B-B14F-4D97-AF65-F5344CB8AC3E}">
        <p14:creationId xmlns:p14="http://schemas.microsoft.com/office/powerpoint/2010/main" val="21849203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2496696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228600" algn="l" defTabSz="9144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6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6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eg"/><Relationship Id="rId1" Type="http://schemas.openxmlformats.org/officeDocument/2006/relationships/slideLayout" Target="../slideLayouts/slideLayout3.xml"/><Relationship Id="rId5" Type="http://schemas.openxmlformats.org/officeDocument/2006/relationships/hyperlink" Target="https://creativecommons.org/licenses/by-nc-nd/3.0/" TargetMode="External"/><Relationship Id="rId4" Type="http://schemas.openxmlformats.org/officeDocument/2006/relationships/hyperlink" Target="https://epitemnein-epitomic.blogspot.com/2014/01/cultivating-supremacy-of-compassion.html" TargetMode="External"/></Relationships>
</file>

<file path=ppt/slides/_rels/slide10.xml.rels><?xml version="1.0" encoding="UTF-8" standalone="yes"?>
<Relationships xmlns="http://schemas.openxmlformats.org/package/2006/relationships"><Relationship Id="rId8" Type="http://schemas.openxmlformats.org/officeDocument/2006/relationships/hyperlink" Target="https://lunaticlaboratories.com/2015/02/" TargetMode="External"/><Relationship Id="rId3" Type="http://schemas.openxmlformats.org/officeDocument/2006/relationships/notesSlide" Target="../notesSlides/notesSlide2.xml"/><Relationship Id="rId7" Type="http://schemas.openxmlformats.org/officeDocument/2006/relationships/image" Target="../media/image15.jpg"/><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hyperlink" Target="https://creativecommons.org/licenses/by-nc/3.0/" TargetMode="External"/><Relationship Id="rId5" Type="http://schemas.openxmlformats.org/officeDocument/2006/relationships/hyperlink" Target="https://www.flickr.com/photos/132318516@N08/24240002049" TargetMode="External"/><Relationship Id="rId4" Type="http://schemas.openxmlformats.org/officeDocument/2006/relationships/image" Target="../media/image14.jpg"/><Relationship Id="rId9" Type="http://schemas.openxmlformats.org/officeDocument/2006/relationships/hyperlink" Target="https://creativecommons.org/licenses/by-nc-nd/3.0/" TargetMode="Externa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9.xml"/><Relationship Id="rId1" Type="http://schemas.openxmlformats.org/officeDocument/2006/relationships/tags" Target="../tags/tag4.xml"/><Relationship Id="rId6" Type="http://schemas.openxmlformats.org/officeDocument/2006/relationships/hyperlink" Target="https://creativecommons.org/licenses/by/3.0/" TargetMode="External"/><Relationship Id="rId5" Type="http://schemas.openxmlformats.org/officeDocument/2006/relationships/hyperlink" Target="https://scienceofparkinsons.com/2021/04/26/ucb/" TargetMode="External"/><Relationship Id="rId4" Type="http://schemas.openxmlformats.org/officeDocument/2006/relationships/image" Target="../media/image16.jp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9.xml"/><Relationship Id="rId1" Type="http://schemas.openxmlformats.org/officeDocument/2006/relationships/tags" Target="../tags/tag5.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6.xml"/><Relationship Id="rId6" Type="http://schemas.openxmlformats.org/officeDocument/2006/relationships/hyperlink" Target="https://creativecommons.org/licenses/by-nc-sa/3.0/" TargetMode="External"/><Relationship Id="rId5" Type="http://schemas.openxmlformats.org/officeDocument/2006/relationships/hyperlink" Target="https://courses.lumenlearning.com/suny-lifespandevelopment/chapter/neurocognitive-disorders/" TargetMode="External"/><Relationship Id="rId4" Type="http://schemas.openxmlformats.org/officeDocument/2006/relationships/image" Target="../media/image18.jp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7.xml"/><Relationship Id="rId6" Type="http://schemas.openxmlformats.org/officeDocument/2006/relationships/hyperlink" Target="https://creativecommons.org/licenses/by-nc-nd/3.0/" TargetMode="External"/><Relationship Id="rId5" Type="http://schemas.openxmlformats.org/officeDocument/2006/relationships/hyperlink" Target="https://researchoutreach.org/articles/regulators-protein-degradation-potential-treatments-neurodegenerative-disease/" TargetMode="External"/><Relationship Id="rId4" Type="http://schemas.openxmlformats.org/officeDocument/2006/relationships/image" Target="../media/image19.jp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8.xml"/><Relationship Id="rId5" Type="http://schemas.openxmlformats.org/officeDocument/2006/relationships/hyperlink" Target="https://www.flickr.com/photos/nihgov/38686503251/" TargetMode="External"/><Relationship Id="rId4" Type="http://schemas.openxmlformats.org/officeDocument/2006/relationships/image" Target="../media/image20.jp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9.xml"/><Relationship Id="rId6" Type="http://schemas.openxmlformats.org/officeDocument/2006/relationships/hyperlink" Target="https://creativecommons.org/licenses/by/3.0/" TargetMode="External"/><Relationship Id="rId5" Type="http://schemas.openxmlformats.org/officeDocument/2006/relationships/hyperlink" Target="https://www.jneurology.com/articles/neuroradiology-and-its-role-in-neurodegenerative-diseases.html" TargetMode="Externa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hyperlink" Target="https://youtu.be/Eq_Er-tqPsA?si=Z2XQxY-e5VvUBPKg" TargetMode="External"/><Relationship Id="rId2" Type="http://schemas.openxmlformats.org/officeDocument/2006/relationships/slideLayout" Target="../slideLayouts/slideLayout2.xml"/><Relationship Id="rId1" Type="http://schemas.openxmlformats.org/officeDocument/2006/relationships/tags" Target="../tags/tag10.xml"/><Relationship Id="rId6" Type="http://schemas.openxmlformats.org/officeDocument/2006/relationships/hyperlink" Target="https://youtu.be/q2tpIDKQ9JU?si=ft4adJSWBJfNjQPW" TargetMode="External"/><Relationship Id="rId5" Type="http://schemas.openxmlformats.org/officeDocument/2006/relationships/hyperlink" Target="https://www.pbs.org/video/alzheimers-every-minute-counts-tips-encourage-brain-health/" TargetMode="External"/><Relationship Id="rId4" Type="http://schemas.openxmlformats.org/officeDocument/2006/relationships/hyperlink" Target="https://youtu.be/hEw1Yq_4PaA?si=m5muDXbNFoCsxVoP" TargetMode="Externa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11.xml"/><Relationship Id="rId6" Type="http://schemas.openxmlformats.org/officeDocument/2006/relationships/hyperlink" Target="https://creativecommons.org/licenses/by-nc-nd/3.0/" TargetMode="External"/><Relationship Id="rId5" Type="http://schemas.openxmlformats.org/officeDocument/2006/relationships/hyperlink" Target="https://epitemnein-epitomic.blogspot.com/2014/01/cultivating-supremacy-of-compassion.html" TargetMode="External"/><Relationship Id="rId4" Type="http://schemas.openxmlformats.org/officeDocument/2006/relationships/image" Target="../media/image6.jpg"/></Relationships>
</file>

<file path=ppt/slides/_rels/slide1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slideLayout" Target="../slideLayouts/slideLayout2.xml"/><Relationship Id="rId1" Type="http://schemas.openxmlformats.org/officeDocument/2006/relationships/tags" Target="../tags/tag12.xml"/><Relationship Id="rId4" Type="http://schemas.openxmlformats.org/officeDocument/2006/relationships/hyperlink" Target="https://www.pxfuel.com/en/search?q=month"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epitemnein-epitomic.blogspot.com/2014/01/cultivating-supremacy-of-compassion.html" TargetMode="External"/><Relationship Id="rId2" Type="http://schemas.openxmlformats.org/officeDocument/2006/relationships/image" Target="../media/image6.jpg"/><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hyperlink" Target="https://creativecommons.org/licenses/by-nc-nd/3.0/"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slideLayout" Target="../slideLayouts/slideLayout2.xml"/><Relationship Id="rId1" Type="http://schemas.openxmlformats.org/officeDocument/2006/relationships/tags" Target="../tags/tag13.xml"/><Relationship Id="rId5" Type="http://schemas.openxmlformats.org/officeDocument/2006/relationships/hyperlink" Target="https://creativecommons.org/licenses/by/3.0/" TargetMode="External"/><Relationship Id="rId4" Type="http://schemas.openxmlformats.org/officeDocument/2006/relationships/hyperlink" Target="https://www.freeimageslive.co.uk/free_stock_image/solve-puzzle-jpg"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Layout" Target="../slideLayouts/slideLayout2.xml"/><Relationship Id="rId1" Type="http://schemas.openxmlformats.org/officeDocument/2006/relationships/tags" Target="../tags/tag14.xml"/><Relationship Id="rId5" Type="http://schemas.openxmlformats.org/officeDocument/2006/relationships/hyperlink" Target="https://creativecommons.org/licenses/by-nc-nd/3.0/" TargetMode="External"/><Relationship Id="rId4" Type="http://schemas.openxmlformats.org/officeDocument/2006/relationships/hyperlink" Target="https://www.somospacientes.com/noticias/asociaciones/alianza-europea-para-investigar-la-prevencion-del-alzheimer/"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slideLayout" Target="../slideLayouts/slideLayout2.xml"/><Relationship Id="rId1" Type="http://schemas.openxmlformats.org/officeDocument/2006/relationships/tags" Target="../tags/tag15.xml"/><Relationship Id="rId5" Type="http://schemas.openxmlformats.org/officeDocument/2006/relationships/hyperlink" Target="https://creativecommons.org/licenses/by-nc-nd/3.0/" TargetMode="External"/><Relationship Id="rId4" Type="http://schemas.openxmlformats.org/officeDocument/2006/relationships/hyperlink" Target="https://loonylabs.org/2016/07/11/"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slideLayout" Target="../slideLayouts/slideLayout2.xml"/><Relationship Id="rId1" Type="http://schemas.openxmlformats.org/officeDocument/2006/relationships/tags" Target="../tags/tag16.xml"/><Relationship Id="rId5" Type="http://schemas.openxmlformats.org/officeDocument/2006/relationships/hyperlink" Target="https://creativecommons.org/licenses/by/3.0/" TargetMode="External"/><Relationship Id="rId4" Type="http://schemas.openxmlformats.org/officeDocument/2006/relationships/hyperlink" Target="https://www.flickr.com/photos/tonythemisfit/3810944998/"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slideLayout" Target="../slideLayouts/slideLayout2.xml"/><Relationship Id="rId1" Type="http://schemas.openxmlformats.org/officeDocument/2006/relationships/tags" Target="../tags/tag17.xml"/><Relationship Id="rId4" Type="http://schemas.openxmlformats.org/officeDocument/2006/relationships/hyperlink" Target="https://www.pexels.com/photo/round-analog-watch-beside-a-brush-and-hair-wax-3944746/"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slideLayout" Target="../slideLayouts/slideLayout2.xml"/><Relationship Id="rId1" Type="http://schemas.openxmlformats.org/officeDocument/2006/relationships/tags" Target="../tags/tag18.xml"/><Relationship Id="rId5" Type="http://schemas.openxmlformats.org/officeDocument/2006/relationships/hyperlink" Target="https://creativecommons.org/licenses/by-nc-nd/3.0/" TargetMode="External"/><Relationship Id="rId4" Type="http://schemas.openxmlformats.org/officeDocument/2006/relationships/hyperlink" Target="https://www.the-generous-husband.com/2011/11/03/losing-your-marriage-over-lost-keys/"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slideLayout" Target="../slideLayouts/slideLayout2.xml"/><Relationship Id="rId1" Type="http://schemas.openxmlformats.org/officeDocument/2006/relationships/tags" Target="../tags/tag19.xml"/><Relationship Id="rId5" Type="http://schemas.openxmlformats.org/officeDocument/2006/relationships/hyperlink" Target="https://creativecommons.org/licenses/by-nc-nd/3.0/" TargetMode="External"/><Relationship Id="rId4" Type="http://schemas.openxmlformats.org/officeDocument/2006/relationships/hyperlink" Target="https://betterhealthwhileaging.net/tag/resisting-help/"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slideLayout" Target="../slideLayouts/slideLayout2.xml"/><Relationship Id="rId1" Type="http://schemas.openxmlformats.org/officeDocument/2006/relationships/tags" Target="../tags/tag20.xml"/><Relationship Id="rId5" Type="http://schemas.openxmlformats.org/officeDocument/2006/relationships/hyperlink" Target="https://creativecommons.org/licenses/by-sa/3.0/" TargetMode="External"/><Relationship Id="rId4" Type="http://schemas.openxmlformats.org/officeDocument/2006/relationships/hyperlink" Target="https://www.economicsobservatory.com/how-might-social-isolation-affect-peoples-wellbeing-during-pandemic"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slideLayout" Target="../slideLayouts/slideLayout2.xml"/><Relationship Id="rId1" Type="http://schemas.openxmlformats.org/officeDocument/2006/relationships/tags" Target="../tags/tag21.xml"/><Relationship Id="rId5" Type="http://schemas.openxmlformats.org/officeDocument/2006/relationships/hyperlink" Target="https://creativecommons.org/licenses/by-nc-sa/3.0/" TargetMode="External"/><Relationship Id="rId4" Type="http://schemas.openxmlformats.org/officeDocument/2006/relationships/hyperlink" Target="https://emcage.net/elderly_care/elderly_care-2/"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epitemnein-epitomic.blogspot.com/2014/01/cultivating-supremacy-of-compassion.html" TargetMode="External"/><Relationship Id="rId2" Type="http://schemas.openxmlformats.org/officeDocument/2006/relationships/image" Target="../media/image6.jpg"/><Relationship Id="rId1" Type="http://schemas.openxmlformats.org/officeDocument/2006/relationships/slideLayout" Target="../slideLayouts/slideLayout3.xml"/><Relationship Id="rId4" Type="http://schemas.openxmlformats.org/officeDocument/2006/relationships/hyperlink" Target="https://creativecommons.org/licenses/by-nc-nd/3.0/" TargetMode="External"/></Relationships>
</file>

<file path=ppt/slides/_rels/slide30.xml.rels><?xml version="1.0" encoding="UTF-8" standalone="yes"?>
<Relationships xmlns="http://schemas.openxmlformats.org/package/2006/relationships"><Relationship Id="rId3" Type="http://schemas.openxmlformats.org/officeDocument/2006/relationships/hyperlink" Target="https://epitemnein-epitomic.blogspot.com/2014/01/cultivating-supremacy-of-compassion.html" TargetMode="External"/><Relationship Id="rId2" Type="http://schemas.openxmlformats.org/officeDocument/2006/relationships/image" Target="../media/image6.jpg"/><Relationship Id="rId1" Type="http://schemas.openxmlformats.org/officeDocument/2006/relationships/slideLayout" Target="../slideLayouts/slideLayout3.xml"/><Relationship Id="rId4" Type="http://schemas.openxmlformats.org/officeDocument/2006/relationships/hyperlink" Target="https://creativecommons.org/licenses/by-nc-nd/3.0/"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slideLayout" Target="../slideLayouts/slideLayout2.xml"/><Relationship Id="rId1" Type="http://schemas.openxmlformats.org/officeDocument/2006/relationships/tags" Target="../tags/tag24.xml"/><Relationship Id="rId5" Type="http://schemas.openxmlformats.org/officeDocument/2006/relationships/hyperlink" Target="https://creativecommons.org/licenses/by-nc-nd/3.0/" TargetMode="External"/><Relationship Id="rId4" Type="http://schemas.openxmlformats.org/officeDocument/2006/relationships/hyperlink" Target="https://seniorsafetyadvice.com/caregiver/dementia-info/page/5/"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https://youtu.be/CrZXz10FcVM" TargetMode="External"/><Relationship Id="rId2" Type="http://schemas.openxmlformats.org/officeDocument/2006/relationships/hyperlink" Target="http://www.vfvalidation.org/"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slideLayout" Target="../slideLayouts/slideLayout2.xml"/><Relationship Id="rId1" Type="http://schemas.openxmlformats.org/officeDocument/2006/relationships/video" Target="https://www.youtube.com/embed/CrZXz10FcVM?feature=oembed" TargetMode="External"/></Relationships>
</file>

<file path=ppt/slides/_rels/slide39.xml.rels><?xml version="1.0" encoding="UTF-8" standalone="yes"?>
<Relationships xmlns="http://schemas.openxmlformats.org/package/2006/relationships"><Relationship Id="rId8" Type="http://schemas.openxmlformats.org/officeDocument/2006/relationships/hyperlink" Target="https://lossegundosdelpadilla.blogspot.com/2020/06/wednesday-10th-june-2020.html" TargetMode="External"/><Relationship Id="rId3" Type="http://schemas.openxmlformats.org/officeDocument/2006/relationships/hyperlink" Target="https://ionarts.blogspot.com/2008/02/on-calendar.html" TargetMode="External"/><Relationship Id="rId7" Type="http://schemas.openxmlformats.org/officeDocument/2006/relationships/image" Target="../media/image36.png"/><Relationship Id="rId2" Type="http://schemas.openxmlformats.org/officeDocument/2006/relationships/image" Target="../media/image34.jpg"/><Relationship Id="rId1" Type="http://schemas.openxmlformats.org/officeDocument/2006/relationships/slideLayout" Target="../slideLayouts/slideLayout2.xml"/><Relationship Id="rId6" Type="http://schemas.openxmlformats.org/officeDocument/2006/relationships/hyperlink" Target="http://irvinggfm.deviantart.com/art/The-Four-Seasons-Vivaldi-291465048" TargetMode="External"/><Relationship Id="rId5" Type="http://schemas.openxmlformats.org/officeDocument/2006/relationships/image" Target="../media/image35.jpg"/><Relationship Id="rId4" Type="http://schemas.openxmlformats.org/officeDocument/2006/relationships/hyperlink" Target="https://creativecommons.org/licenses/by-nc-nd/3.0/" TargetMode="External"/><Relationship Id="rId9" Type="http://schemas.openxmlformats.org/officeDocument/2006/relationships/hyperlink" Target="https://creativecommons.org/licenses/by-nc-sa/3.0/"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flatworldknowledge.lardbucket.org/books/social-psychology-principles/s04-introducing-social-psychology.html" TargetMode="External"/><Relationship Id="rId2" Type="http://schemas.openxmlformats.org/officeDocument/2006/relationships/image" Target="../media/image9.jpg"/><Relationship Id="rId1" Type="http://schemas.openxmlformats.org/officeDocument/2006/relationships/slideLayout" Target="../slideLayouts/slideLayout2.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hyperlink" Target="https://creativecommons.org/licenses/by-nc-sa/3.0/" TargetMode="External"/></Relationships>
</file>

<file path=ppt/slides/_rels/slide40.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notesSlide" Target="../notesSlides/notesSlide10.xml"/><Relationship Id="rId7" Type="http://schemas.openxmlformats.org/officeDocument/2006/relationships/diagramColors" Target="../diagrams/colors3.xml"/><Relationship Id="rId2" Type="http://schemas.openxmlformats.org/officeDocument/2006/relationships/slideLayout" Target="../slideLayouts/slideLayout2.xml"/><Relationship Id="rId1" Type="http://schemas.openxmlformats.org/officeDocument/2006/relationships/tags" Target="../tags/tag25.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s://www.alz.org/alzheimers-dementia/what-is-dementia/types-of-dementia/dementia-with-lewy-bodies" TargetMode="External"/><Relationship Id="rId7" Type="http://schemas.openxmlformats.org/officeDocument/2006/relationships/hyperlink" Target="https://www.alz.org/alzheimers-dementia/what-is-alzheimers" TargetMode="External"/><Relationship Id="rId2" Type="http://schemas.openxmlformats.org/officeDocument/2006/relationships/hyperlink" Target="https://www.nia.nih.gov/news/aging-alzheimers-resources-multimedia" TargetMode="External"/><Relationship Id="rId1" Type="http://schemas.openxmlformats.org/officeDocument/2006/relationships/slideLayout" Target="../slideLayouts/slideLayout2.xml"/><Relationship Id="rId6" Type="http://schemas.openxmlformats.org/officeDocument/2006/relationships/hyperlink" Target="https://www.alz.org/alzheimers-dementia/what-is-dementia/types-of-dementia/vascular-dementia" TargetMode="External"/><Relationship Id="rId5" Type="http://schemas.openxmlformats.org/officeDocument/2006/relationships/hyperlink" Target="https://www.alz.org/alzheimers-dementia/10_signs" TargetMode="External"/><Relationship Id="rId4" Type="http://schemas.openxmlformats.org/officeDocument/2006/relationships/hyperlink" Target="https://www.ncbi.nlm.nih.gov/books/NBK482441/" TargetMode="External"/></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1.xml"/><Relationship Id="rId7" Type="http://schemas.openxmlformats.org/officeDocument/2006/relationships/diagramColors" Target="../diagrams/colors1.xml"/><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slideLayout" Target="../slideLayouts/slideLayout2.xml"/><Relationship Id="rId1" Type="http://schemas.openxmlformats.org/officeDocument/2006/relationships/tags" Target="../tags/tag2.xml"/><Relationship Id="rId5" Type="http://schemas.openxmlformats.org/officeDocument/2006/relationships/hyperlink" Target="https://creativecommons.org/licenses/by-nc-nd/3.0/" TargetMode="External"/><Relationship Id="rId4" Type="http://schemas.openxmlformats.org/officeDocument/2006/relationships/hyperlink" Target="https://www.aliem.com/2015/07/delirium-in-older-adults/" TargetMode="Externa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3" Type="http://schemas.openxmlformats.org/officeDocument/2006/relationships/hyperlink" Target="https://blog.ssmgrp.com/blog/bid/100012/Dementia-Finding-the-Right-Care" TargetMode="External"/><Relationship Id="rId2" Type="http://schemas.openxmlformats.org/officeDocument/2006/relationships/image" Target="../media/image13.jpg"/><Relationship Id="rId1" Type="http://schemas.openxmlformats.org/officeDocument/2006/relationships/slideLayout" Target="../slideLayouts/slideLayout2.xml"/><Relationship Id="rId4" Type="http://schemas.openxmlformats.org/officeDocument/2006/relationships/hyperlink" Target="https://creativecommons.org/licenses/by-sa/3.0/"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epitemnein-epitomic.blogspot.com/2014/01/cultivating-supremacy-of-compassion.html" TargetMode="External"/><Relationship Id="rId2" Type="http://schemas.openxmlformats.org/officeDocument/2006/relationships/image" Target="../media/image6.jpg"/><Relationship Id="rId1" Type="http://schemas.openxmlformats.org/officeDocument/2006/relationships/slideLayout" Target="../slideLayouts/slideLayout3.xml"/><Relationship Id="rId4" Type="http://schemas.openxmlformats.org/officeDocument/2006/relationships/hyperlink" Target="https://creativecommons.org/licenses/by-nc-nd/3.0/"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Minnesota State - Minnesota State Centers of Excellence">
            <a:extLst>
              <a:ext uri="{FF2B5EF4-FFF2-40B4-BE49-F238E27FC236}">
                <a16:creationId xmlns:a16="http://schemas.microsoft.com/office/drawing/2014/main" id="{9780D10D-9705-5022-FF50-25DC8A7C386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4476" y="315619"/>
            <a:ext cx="5139005" cy="1078501"/>
          </a:xfrm>
          <a:prstGeom prst="rect">
            <a:avLst/>
          </a:prstGeom>
          <a:noFill/>
          <a:ln>
            <a:noFill/>
          </a:ln>
        </p:spPr>
      </p:pic>
      <p:sp>
        <p:nvSpPr>
          <p:cNvPr id="4" name="Title 3"/>
          <p:cNvSpPr>
            <a:spLocks noGrp="1"/>
          </p:cNvSpPr>
          <p:nvPr>
            <p:ph type="title"/>
          </p:nvPr>
        </p:nvSpPr>
        <p:spPr/>
        <p:txBody>
          <a:bodyPr/>
          <a:lstStyle/>
          <a:p>
            <a:r>
              <a:rPr lang="en-US" dirty="0"/>
              <a:t>Healthcare Core Curriculum</a:t>
            </a:r>
          </a:p>
        </p:txBody>
      </p:sp>
      <p:sp>
        <p:nvSpPr>
          <p:cNvPr id="7" name="Text Placeholder 6"/>
          <p:cNvSpPr>
            <a:spLocks noGrp="1"/>
          </p:cNvSpPr>
          <p:nvPr>
            <p:ph type="body" idx="1"/>
          </p:nvPr>
        </p:nvSpPr>
        <p:spPr/>
        <p:txBody>
          <a:bodyPr/>
          <a:lstStyle/>
          <a:p>
            <a:r>
              <a:rPr lang="en-US" dirty="0"/>
              <a:t>Intro to Dementia</a:t>
            </a:r>
          </a:p>
        </p:txBody>
      </p:sp>
      <p:pic>
        <p:nvPicPr>
          <p:cNvPr id="3" name="Picture 2" descr="A water droplet falling into a heart shape&#10;&#10;Description automatically generated">
            <a:extLst>
              <a:ext uri="{FF2B5EF4-FFF2-40B4-BE49-F238E27FC236}">
                <a16:creationId xmlns:a16="http://schemas.microsoft.com/office/drawing/2014/main" id="{3E64A39A-EE2E-A64E-DF2E-4B3303516431}"/>
              </a:ext>
            </a:extLst>
          </p:cNvPr>
          <p:cNvPicPr>
            <a:picLocks noChangeAspect="1"/>
          </p:cNvPicPr>
          <p:nvPr/>
        </p:nvPicPr>
        <p:blipFill>
          <a:blip r:embed="rId3">
            <a:alphaModFix amt="27000"/>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333273" y="0"/>
            <a:ext cx="11858725" cy="6858000"/>
          </a:xfrm>
          <a:prstGeom prst="rect">
            <a:avLst/>
          </a:prstGeom>
        </p:spPr>
      </p:pic>
      <p:sp>
        <p:nvSpPr>
          <p:cNvPr id="5" name="TextBox 4">
            <a:extLst>
              <a:ext uri="{FF2B5EF4-FFF2-40B4-BE49-F238E27FC236}">
                <a16:creationId xmlns:a16="http://schemas.microsoft.com/office/drawing/2014/main" id="{1ACDEB9E-BF73-D991-14A5-D6B90CB20379}"/>
              </a:ext>
            </a:extLst>
          </p:cNvPr>
          <p:cNvSpPr txBox="1"/>
          <p:nvPr/>
        </p:nvSpPr>
        <p:spPr>
          <a:xfrm>
            <a:off x="333274" y="6627168"/>
            <a:ext cx="3867150"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hlinkClick r:id="rId4" tooltip="https://epitemnein-epitomic.blogspot.com/2014/01/cultivating-supremacy-of-compassion.html"/>
              </a:rPr>
              <a:t>This Photo</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rPr>
              <a:t> by Unknown Author is licensed under </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hlinkClick r:id="rId5" tooltip="https://creativecommons.org/licenses/by-nc-nd/3.0/"/>
              </a:rPr>
              <a:t>CC BY-NC-ND</a:t>
            </a:r>
            <a:endPar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056218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5346" y="1097011"/>
            <a:ext cx="5432611" cy="1481697"/>
          </a:xfrm>
        </p:spPr>
        <p:txBody>
          <a:bodyPr vert="horz" lIns="91440" tIns="45720" rIns="91440" bIns="45720" rtlCol="0" anchor="b">
            <a:normAutofit fontScale="90000"/>
          </a:bodyPr>
          <a:lstStyle/>
          <a:p>
            <a:pPr algn="ctr"/>
            <a:r>
              <a:rPr lang="en-US" sz="4000" b="1" dirty="0">
                <a:solidFill>
                  <a:srgbClr val="002060"/>
                </a:solidFill>
              </a:rPr>
              <a:t>Healthy Neurons (Nerve Cells) in the Brain</a:t>
            </a:r>
            <a:br>
              <a:rPr lang="en-US" sz="2600" b="1" dirty="0"/>
            </a:br>
            <a:endParaRPr lang="en-US" sz="2600" dirty="0"/>
          </a:p>
        </p:txBody>
      </p:sp>
      <p:pic>
        <p:nvPicPr>
          <p:cNvPr id="8" name="Picture 7" descr="Close-up of a nerve cell&#10;&#10;Description automatically generated">
            <a:extLst>
              <a:ext uri="{FF2B5EF4-FFF2-40B4-BE49-F238E27FC236}">
                <a16:creationId xmlns:a16="http://schemas.microsoft.com/office/drawing/2014/main" id="{298BFB2D-87F4-FCE6-E479-EC4EF5797042}"/>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796065" y="276657"/>
            <a:ext cx="5550947" cy="3122407"/>
          </a:xfrm>
          <a:prstGeom prst="rect">
            <a:avLst/>
          </a:prstGeom>
        </p:spPr>
      </p:pic>
      <p:sp>
        <p:nvSpPr>
          <p:cNvPr id="9" name="TextBox 8">
            <a:extLst>
              <a:ext uri="{FF2B5EF4-FFF2-40B4-BE49-F238E27FC236}">
                <a16:creationId xmlns:a16="http://schemas.microsoft.com/office/drawing/2014/main" id="{3868F5DF-1CF6-62F6-714B-F141EC07235A}"/>
              </a:ext>
            </a:extLst>
          </p:cNvPr>
          <p:cNvSpPr txBox="1"/>
          <p:nvPr/>
        </p:nvSpPr>
        <p:spPr>
          <a:xfrm>
            <a:off x="796065" y="3053447"/>
            <a:ext cx="4876800" cy="230832"/>
          </a:xfrm>
          <a:prstGeom prst="rect">
            <a:avLst/>
          </a:prstGeom>
          <a:noFill/>
        </p:spPr>
        <p:txBody>
          <a:bodyPr wrap="square" rtlCol="0">
            <a:spAutoFit/>
          </a:bodyPr>
          <a:lstStyle/>
          <a:p>
            <a:r>
              <a:rPr lang="en-US" sz="900" dirty="0">
                <a:hlinkClick r:id="rId5" tooltip="https://www.flickr.com/photos/132318516@N08/24240002049"/>
              </a:rPr>
              <a:t>This Photo</a:t>
            </a:r>
            <a:r>
              <a:rPr lang="en-US" sz="900" dirty="0"/>
              <a:t> by Unknown Author is licensed under </a:t>
            </a:r>
            <a:r>
              <a:rPr lang="en-US" sz="900" dirty="0">
                <a:hlinkClick r:id="rId6" tooltip="https://creativecommons.org/licenses/by-nc/3.0/"/>
              </a:rPr>
              <a:t>CC BY-NC</a:t>
            </a:r>
            <a:endParaRPr lang="en-US" sz="900" dirty="0"/>
          </a:p>
        </p:txBody>
      </p:sp>
      <p:pic>
        <p:nvPicPr>
          <p:cNvPr id="12" name="Picture 11" descr="A close up of a cell&#10;&#10;Description automatically generated">
            <a:extLst>
              <a:ext uri="{FF2B5EF4-FFF2-40B4-BE49-F238E27FC236}">
                <a16:creationId xmlns:a16="http://schemas.microsoft.com/office/drawing/2014/main" id="{B5857B8B-9B4B-0214-4CE9-45CB4F10B4A8}"/>
              </a:ext>
            </a:extLst>
          </p:cNvPr>
          <p:cNvPicPr>
            <a:picLocks noChangeAspect="1"/>
          </p:cNvPicPr>
          <p:nvPr/>
        </p:nvPicPr>
        <p:blipFill>
          <a:blip r:embed="rId7">
            <a:extLst>
              <a:ext uri="{28A0092B-C50C-407E-A947-70E740481C1C}">
                <a14:useLocalDpi xmlns:a14="http://schemas.microsoft.com/office/drawing/2010/main" val="0"/>
              </a:ext>
              <a:ext uri="{837473B0-CC2E-450A-ABE3-18F120FF3D39}">
                <a1611:picAttrSrcUrl xmlns:a1611="http://schemas.microsoft.com/office/drawing/2016/11/main" r:id="rId8"/>
              </a:ext>
            </a:extLst>
          </a:blip>
          <a:stretch>
            <a:fillRect/>
          </a:stretch>
        </p:blipFill>
        <p:spPr>
          <a:xfrm>
            <a:off x="778135" y="3429000"/>
            <a:ext cx="7294357" cy="3078466"/>
          </a:xfrm>
          <a:prstGeom prst="rect">
            <a:avLst/>
          </a:prstGeom>
        </p:spPr>
      </p:pic>
      <p:sp>
        <p:nvSpPr>
          <p:cNvPr id="13" name="TextBox 12">
            <a:extLst>
              <a:ext uri="{FF2B5EF4-FFF2-40B4-BE49-F238E27FC236}">
                <a16:creationId xmlns:a16="http://schemas.microsoft.com/office/drawing/2014/main" id="{372A7D47-879C-4894-1101-E0255AD4BD77}"/>
              </a:ext>
            </a:extLst>
          </p:cNvPr>
          <p:cNvSpPr txBox="1"/>
          <p:nvPr/>
        </p:nvSpPr>
        <p:spPr>
          <a:xfrm>
            <a:off x="796065" y="6507169"/>
            <a:ext cx="7294357" cy="230832"/>
          </a:xfrm>
          <a:prstGeom prst="rect">
            <a:avLst/>
          </a:prstGeom>
          <a:noFill/>
        </p:spPr>
        <p:txBody>
          <a:bodyPr wrap="square" rtlCol="0">
            <a:spAutoFit/>
          </a:bodyPr>
          <a:lstStyle/>
          <a:p>
            <a:r>
              <a:rPr lang="en-US" sz="900">
                <a:hlinkClick r:id="rId8" tooltip="https://lunaticlaboratories.com/2015/02/"/>
              </a:rPr>
              <a:t>This Photo</a:t>
            </a:r>
            <a:r>
              <a:rPr lang="en-US" sz="900"/>
              <a:t> by Unknown Author is licensed under </a:t>
            </a:r>
            <a:r>
              <a:rPr lang="en-US" sz="900">
                <a:hlinkClick r:id="rId9" tooltip="https://creativecommons.org/licenses/by-nc-nd/3.0/"/>
              </a:rPr>
              <a:t>CC BY-NC-ND</a:t>
            </a:r>
            <a:endParaRPr lang="en-US" sz="900"/>
          </a:p>
        </p:txBody>
      </p:sp>
    </p:spTree>
    <p:custDataLst>
      <p:tags r:id="rId1"/>
    </p:custDataLst>
    <p:extLst>
      <p:ext uri="{BB962C8B-B14F-4D97-AF65-F5344CB8AC3E}">
        <p14:creationId xmlns:p14="http://schemas.microsoft.com/office/powerpoint/2010/main" val="540302456"/>
      </p:ext>
    </p:extLst>
  </p:cSld>
  <p:clrMapOvr>
    <a:masterClrMapping/>
  </p:clrMapOvr>
  <mc:AlternateContent xmlns:mc="http://schemas.openxmlformats.org/markup-compatibility/2006" xmlns:p14="http://schemas.microsoft.com/office/powerpoint/2010/main">
    <mc:Choice Requires="p14">
      <p:transition spd="slow" p14:dur="2000" advTm="12439"/>
    </mc:Choice>
    <mc:Fallback xmlns="">
      <p:transition spd="slow" advTm="12439"/>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2362" y="446809"/>
            <a:ext cx="7034810" cy="693868"/>
          </a:xfrm>
        </p:spPr>
        <p:txBody>
          <a:bodyPr>
            <a:noAutofit/>
          </a:bodyPr>
          <a:lstStyle/>
          <a:p>
            <a:r>
              <a:rPr lang="en-US" sz="4400" dirty="0"/>
              <a:t>Dementia With Lewy Bodies</a:t>
            </a:r>
          </a:p>
        </p:txBody>
      </p:sp>
      <p:sp>
        <p:nvSpPr>
          <p:cNvPr id="5" name="Text Placeholder 4">
            <a:extLst>
              <a:ext uri="{FF2B5EF4-FFF2-40B4-BE49-F238E27FC236}">
                <a16:creationId xmlns:a16="http://schemas.microsoft.com/office/drawing/2014/main" id="{10DBA467-20C7-80B6-2556-720A4A4467A2}"/>
              </a:ext>
            </a:extLst>
          </p:cNvPr>
          <p:cNvSpPr>
            <a:spLocks noGrp="1"/>
          </p:cNvSpPr>
          <p:nvPr>
            <p:ph type="body" sz="half" idx="2"/>
          </p:nvPr>
        </p:nvSpPr>
        <p:spPr>
          <a:xfrm>
            <a:off x="592362" y="1641038"/>
            <a:ext cx="5460866" cy="2623737"/>
          </a:xfrm>
        </p:spPr>
        <p:txBody>
          <a:bodyPr/>
          <a:lstStyle/>
          <a:p>
            <a:pPr marL="285750" indent="-285750">
              <a:buFont typeface="Arial" panose="020B0604020202020204" pitchFamily="34" charset="0"/>
              <a:buChar char="•"/>
            </a:pPr>
            <a:r>
              <a:rPr lang="en-US" sz="2400" dirty="0"/>
              <a:t>Named after Frederick H. Lewy, MD</a:t>
            </a:r>
          </a:p>
          <a:p>
            <a:pPr marL="742950" lvl="1" indent="-285750">
              <a:buFont typeface="Arial" panose="020B0604020202020204" pitchFamily="34" charset="0"/>
              <a:buChar char="•"/>
            </a:pPr>
            <a:r>
              <a:rPr lang="en-US" sz="2200" dirty="0"/>
              <a:t>Discovered protein clumps (aggregates) in the brain called Lewy Bodies</a:t>
            </a:r>
          </a:p>
          <a:p>
            <a:pPr marL="285750" indent="-285750">
              <a:buFont typeface="Arial" panose="020B0604020202020204" pitchFamily="34" charset="0"/>
              <a:buChar char="•"/>
            </a:pPr>
            <a:r>
              <a:rPr lang="en-US" sz="2400" dirty="0"/>
              <a:t>Lewy bodies lead to death of neurons</a:t>
            </a:r>
          </a:p>
          <a:p>
            <a:pPr marL="285750" indent="-285750">
              <a:buFont typeface="Arial" panose="020B0604020202020204" pitchFamily="34" charset="0"/>
              <a:buChar char="•"/>
            </a:pPr>
            <a:r>
              <a:rPr lang="en-US" sz="2400" dirty="0"/>
              <a:t>May overlap Alzheimer’s and Parkinson’s</a:t>
            </a:r>
          </a:p>
          <a:p>
            <a:pPr marL="285750" indent="-285750">
              <a:buFont typeface="Arial" panose="020B0604020202020204" pitchFamily="34" charset="0"/>
              <a:buChar char="•"/>
            </a:pPr>
            <a:endParaRPr lang="en-US" dirty="0"/>
          </a:p>
        </p:txBody>
      </p:sp>
      <p:pic>
        <p:nvPicPr>
          <p:cNvPr id="9" name="Picture 8" descr="A microscope view of a cell&#10;&#10;Description automatically generated">
            <a:extLst>
              <a:ext uri="{FF2B5EF4-FFF2-40B4-BE49-F238E27FC236}">
                <a16:creationId xmlns:a16="http://schemas.microsoft.com/office/drawing/2014/main" id="{A6925719-EA08-1C1E-B7C9-F702FC7F2B55}"/>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7025732" y="1523206"/>
            <a:ext cx="4573906" cy="38115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TextBox 9">
            <a:extLst>
              <a:ext uri="{FF2B5EF4-FFF2-40B4-BE49-F238E27FC236}">
                <a16:creationId xmlns:a16="http://schemas.microsoft.com/office/drawing/2014/main" id="{BFC16F70-5794-AB82-0ED0-D399FE219856}"/>
              </a:ext>
            </a:extLst>
          </p:cNvPr>
          <p:cNvSpPr txBox="1"/>
          <p:nvPr/>
        </p:nvSpPr>
        <p:spPr>
          <a:xfrm>
            <a:off x="7250654" y="5337210"/>
            <a:ext cx="2857500" cy="230832"/>
          </a:xfrm>
          <a:prstGeom prst="rect">
            <a:avLst/>
          </a:prstGeom>
          <a:noFill/>
        </p:spPr>
        <p:txBody>
          <a:bodyPr wrap="square" rtlCol="0">
            <a:spAutoFit/>
          </a:bodyPr>
          <a:lstStyle/>
          <a:p>
            <a:r>
              <a:rPr lang="en-US" sz="900" dirty="0">
                <a:hlinkClick r:id="rId5" tooltip="https://scienceofparkinsons.com/2021/04/26/ucb/"/>
              </a:rPr>
              <a:t>This Photo</a:t>
            </a:r>
            <a:r>
              <a:rPr lang="en-US" sz="900" dirty="0"/>
              <a:t> by Unknown Author is licensed under </a:t>
            </a:r>
            <a:r>
              <a:rPr lang="en-US" sz="900" dirty="0">
                <a:hlinkClick r:id="rId6" tooltip="https://creativecommons.org/licenses/by/3.0/"/>
              </a:rPr>
              <a:t>CC BY</a:t>
            </a:r>
            <a:endParaRPr lang="en-US" sz="900" dirty="0"/>
          </a:p>
        </p:txBody>
      </p:sp>
      <p:sp>
        <p:nvSpPr>
          <p:cNvPr id="4" name="Rectangle 1">
            <a:extLst>
              <a:ext uri="{FF2B5EF4-FFF2-40B4-BE49-F238E27FC236}">
                <a16:creationId xmlns:a16="http://schemas.microsoft.com/office/drawing/2014/main" id="{04E29996-C063-077E-5974-68CD0BAC2BBE}"/>
              </a:ext>
            </a:extLst>
          </p:cNvPr>
          <p:cNvSpPr>
            <a:spLocks noChangeArrowheads="1"/>
          </p:cNvSpPr>
          <p:nvPr/>
        </p:nvSpPr>
        <p:spPr bwMode="auto">
          <a:xfrm>
            <a:off x="2290209" y="4126275"/>
            <a:ext cx="424927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tx1"/>
                </a:solidFill>
                <a:effectLst/>
                <a:latin typeface="Arial" panose="020B0604020202020204" pitchFamily="34" charset="0"/>
              </a:rPr>
              <a:t>(</a:t>
            </a:r>
            <a:r>
              <a:rPr kumimoji="0" lang="en-US" altLang="en-US" sz="1200" b="0" i="1" u="none" strike="noStrike" cap="none" normalizeH="0" baseline="0" dirty="0">
                <a:ln>
                  <a:noFill/>
                </a:ln>
                <a:solidFill>
                  <a:schemeClr val="tx1"/>
                </a:solidFill>
                <a:effectLst/>
                <a:latin typeface="Arial" panose="020B0604020202020204" pitchFamily="34" charset="0"/>
              </a:rPr>
              <a:t>Aging and Alzheimer’s Resources and Multimedia</a:t>
            </a:r>
            <a:r>
              <a:rPr kumimoji="0" lang="en-US" altLang="en-US" sz="1200" b="0" i="0" u="none" strike="noStrike" cap="none" normalizeH="0" baseline="0" dirty="0">
                <a:ln>
                  <a:noFill/>
                </a:ln>
                <a:solidFill>
                  <a:schemeClr val="tx1"/>
                </a:solidFill>
                <a:effectLst/>
                <a:latin typeface="Arial" panose="020B0604020202020204" pitchFamily="34" charset="0"/>
              </a:rPr>
              <a:t>, n.d.)</a:t>
            </a:r>
          </a:p>
        </p:txBody>
      </p:sp>
    </p:spTree>
    <p:custDataLst>
      <p:tags r:id="rId1"/>
    </p:custDataLst>
    <p:extLst>
      <p:ext uri="{BB962C8B-B14F-4D97-AF65-F5344CB8AC3E}">
        <p14:creationId xmlns:p14="http://schemas.microsoft.com/office/powerpoint/2010/main" val="17828993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421" y="403412"/>
            <a:ext cx="4552969" cy="833718"/>
          </a:xfrm>
        </p:spPr>
        <p:txBody>
          <a:bodyPr>
            <a:normAutofit/>
          </a:bodyPr>
          <a:lstStyle/>
          <a:p>
            <a:r>
              <a:rPr lang="en-US" sz="4400" dirty="0"/>
              <a:t>Vascular Dementia</a:t>
            </a:r>
          </a:p>
        </p:txBody>
      </p:sp>
      <p:sp>
        <p:nvSpPr>
          <p:cNvPr id="3" name="Text Placeholder 2">
            <a:extLst>
              <a:ext uri="{FF2B5EF4-FFF2-40B4-BE49-F238E27FC236}">
                <a16:creationId xmlns:a16="http://schemas.microsoft.com/office/drawing/2014/main" id="{179C37A1-2196-727E-782A-9CD265733B05}"/>
              </a:ext>
            </a:extLst>
          </p:cNvPr>
          <p:cNvSpPr>
            <a:spLocks noGrp="1"/>
          </p:cNvSpPr>
          <p:nvPr>
            <p:ph type="body" sz="half" idx="2"/>
          </p:nvPr>
        </p:nvSpPr>
        <p:spPr>
          <a:xfrm>
            <a:off x="529422" y="1323191"/>
            <a:ext cx="4849402" cy="4545797"/>
          </a:xfrm>
        </p:spPr>
        <p:txBody>
          <a:bodyPr/>
          <a:lstStyle/>
          <a:p>
            <a:pPr marL="285750" indent="-285750" fontAlgn="base">
              <a:buFont typeface="Arial" panose="020B0604020202020204" pitchFamily="34" charset="0"/>
              <a:buChar char="•"/>
            </a:pPr>
            <a:r>
              <a:rPr lang="en-US" sz="2400" dirty="0">
                <a:solidFill>
                  <a:srgbClr val="002060"/>
                </a:solidFill>
                <a:ea typeface="Times New Roman" panose="02020603050405020304" pitchFamily="18" charset="0"/>
              </a:rPr>
              <a:t>5-10% of Dementias are from vascular dementia alone</a:t>
            </a:r>
          </a:p>
          <a:p>
            <a:pPr marL="285750" indent="-285750" fontAlgn="base">
              <a:buFont typeface="Arial" panose="020B0604020202020204" pitchFamily="34" charset="0"/>
              <a:buChar char="•"/>
            </a:pPr>
            <a:r>
              <a:rPr lang="en-US" sz="2400" dirty="0">
                <a:solidFill>
                  <a:srgbClr val="002060"/>
                </a:solidFill>
                <a:ea typeface="Times New Roman" panose="02020603050405020304" pitchFamily="18" charset="0"/>
              </a:rPr>
              <a:t>More common along with other forms of dementia</a:t>
            </a:r>
          </a:p>
          <a:p>
            <a:pPr marL="285750" indent="-285750" fontAlgn="base">
              <a:buFont typeface="Arial" panose="020B0604020202020204" pitchFamily="34" charset="0"/>
              <a:buChar char="•"/>
            </a:pPr>
            <a:r>
              <a:rPr lang="en-US" sz="2400" dirty="0">
                <a:solidFill>
                  <a:srgbClr val="002060"/>
                </a:solidFill>
                <a:ea typeface="Times New Roman" panose="02020603050405020304" pitchFamily="18" charset="0"/>
              </a:rPr>
              <a:t>Caused by conditions that block or reduce blood flow to the brain</a:t>
            </a:r>
          </a:p>
          <a:p>
            <a:pPr marL="285750" indent="-285750" fontAlgn="base">
              <a:buFont typeface="Arial" panose="020B0604020202020204" pitchFamily="34" charset="0"/>
              <a:buChar char="•"/>
            </a:pPr>
            <a:r>
              <a:rPr lang="en-US" sz="2400" dirty="0">
                <a:solidFill>
                  <a:srgbClr val="002060"/>
                </a:solidFill>
                <a:ea typeface="Times New Roman" panose="02020603050405020304" pitchFamily="18" charset="0"/>
              </a:rPr>
              <a:t>Lack of blood flow damages and kills cells</a:t>
            </a:r>
          </a:p>
          <a:p>
            <a:endParaRPr lang="en-US" dirty="0"/>
          </a:p>
        </p:txBody>
      </p:sp>
      <p:sp>
        <p:nvSpPr>
          <p:cNvPr id="4" name="TextBox 3"/>
          <p:cNvSpPr txBox="1"/>
          <p:nvPr/>
        </p:nvSpPr>
        <p:spPr>
          <a:xfrm>
            <a:off x="2954123" y="4628823"/>
            <a:ext cx="2022861" cy="307777"/>
          </a:xfrm>
          <a:prstGeom prst="rect">
            <a:avLst/>
          </a:prstGeom>
          <a:noFill/>
        </p:spPr>
        <p:txBody>
          <a:bodyPr wrap="none" rtlCol="0">
            <a:spAutoFit/>
          </a:bodyPr>
          <a:lstStyle/>
          <a:p>
            <a:r>
              <a:rPr lang="en-US" sz="1400" dirty="0"/>
              <a:t>(</a:t>
            </a:r>
            <a:r>
              <a:rPr lang="en-US" sz="1400" i="1" dirty="0"/>
              <a:t>Vascular Dementia</a:t>
            </a:r>
            <a:r>
              <a:rPr lang="en-US" sz="1400" dirty="0"/>
              <a:t>, n.d.)</a:t>
            </a:r>
          </a:p>
        </p:txBody>
      </p:sp>
      <p:sp>
        <p:nvSpPr>
          <p:cNvPr id="12" name="TextBox 11">
            <a:extLst>
              <a:ext uri="{FF2B5EF4-FFF2-40B4-BE49-F238E27FC236}">
                <a16:creationId xmlns:a16="http://schemas.microsoft.com/office/drawing/2014/main" id="{C4310A29-B5BD-5840-F6B8-CE65314714E9}"/>
              </a:ext>
            </a:extLst>
          </p:cNvPr>
          <p:cNvSpPr txBox="1"/>
          <p:nvPr/>
        </p:nvSpPr>
        <p:spPr>
          <a:xfrm>
            <a:off x="5838226" y="5625314"/>
            <a:ext cx="4280339" cy="584775"/>
          </a:xfrm>
          <a:prstGeom prst="rect">
            <a:avLst/>
          </a:prstGeom>
          <a:noFill/>
        </p:spPr>
        <p:txBody>
          <a:bodyPr wrap="none" rtlCol="0">
            <a:spAutoFit/>
          </a:bodyPr>
          <a:lstStyle/>
          <a:p>
            <a:r>
              <a:rPr lang="en-US" sz="1400" kern="0"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1400" i="1" kern="0" dirty="0">
                <a:effectLst/>
                <a:latin typeface="Times New Roman" panose="02020603050405020304" pitchFamily="18" charset="0"/>
                <a:ea typeface="Times New Roman" panose="02020603050405020304" pitchFamily="18" charset="0"/>
                <a:cs typeface="Times New Roman" panose="02020603050405020304" pitchFamily="18" charset="0"/>
              </a:rPr>
              <a:t>Aging and Alzheimer’s Resources and Multimedia</a:t>
            </a:r>
            <a:r>
              <a:rPr lang="en-US" sz="1400" kern="0" dirty="0">
                <a:effectLst/>
                <a:latin typeface="Times New Roman" panose="02020603050405020304" pitchFamily="18" charset="0"/>
                <a:ea typeface="Times New Roman" panose="02020603050405020304" pitchFamily="18" charset="0"/>
                <a:cs typeface="Times New Roman" panose="02020603050405020304" pitchFamily="18" charset="0"/>
              </a:rPr>
              <a:t>, n.d.)</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pic>
        <p:nvPicPr>
          <p:cNvPr id="18" name="Picture Placeholder 17" descr="A person with a brain&#10;&#10;Description automatically generated">
            <a:extLst>
              <a:ext uri="{FF2B5EF4-FFF2-40B4-BE49-F238E27FC236}">
                <a16:creationId xmlns:a16="http://schemas.microsoft.com/office/drawing/2014/main" id="{105A06B4-011B-EB82-EDEB-99D0F0B5D9A7}"/>
              </a:ext>
            </a:extLst>
          </p:cNvPr>
          <p:cNvPicPr>
            <a:picLocks noGrp="1" noChangeAspect="1"/>
          </p:cNvPicPr>
          <p:nvPr>
            <p:ph type="pic" idx="1"/>
          </p:nvPr>
        </p:nvPicPr>
        <p:blipFill>
          <a:blip r:embed="rId4">
            <a:extLst>
              <a:ext uri="{28A0092B-C50C-407E-A947-70E740481C1C}">
                <a14:useLocalDpi xmlns:a14="http://schemas.microsoft.com/office/drawing/2010/main" val="0"/>
              </a:ext>
            </a:extLst>
          </a:blip>
          <a:srcRect l="14381" r="14381"/>
          <a:stretch>
            <a:fillRect/>
          </a:stretch>
        </p:blipFill>
        <p:spPr>
          <a:xfrm>
            <a:off x="5838226" y="751689"/>
            <a:ext cx="6172200" cy="48736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ustDataLst>
      <p:tags r:id="rId1"/>
    </p:custDataLst>
    <p:extLst>
      <p:ext uri="{BB962C8B-B14F-4D97-AF65-F5344CB8AC3E}">
        <p14:creationId xmlns:p14="http://schemas.microsoft.com/office/powerpoint/2010/main" val="27082740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6547" y="382242"/>
            <a:ext cx="4435152" cy="930580"/>
          </a:xfrm>
        </p:spPr>
        <p:txBody>
          <a:bodyPr vert="horz" lIns="91440" tIns="45720" rIns="91440" bIns="45720" rtlCol="0" anchor="b">
            <a:normAutofit/>
          </a:bodyPr>
          <a:lstStyle/>
          <a:p>
            <a:r>
              <a:rPr lang="en-US" sz="3700" dirty="0"/>
              <a:t>Alzheimer’s Disease</a:t>
            </a:r>
          </a:p>
        </p:txBody>
      </p:sp>
      <p:sp>
        <p:nvSpPr>
          <p:cNvPr id="3" name="Text Placeholder 2">
            <a:extLst>
              <a:ext uri="{FF2B5EF4-FFF2-40B4-BE49-F238E27FC236}">
                <a16:creationId xmlns:a16="http://schemas.microsoft.com/office/drawing/2014/main" id="{7500B2E8-05DD-478E-89B6-6819A5AD887F}"/>
              </a:ext>
            </a:extLst>
          </p:cNvPr>
          <p:cNvSpPr txBox="1">
            <a:spLocks/>
          </p:cNvSpPr>
          <p:nvPr/>
        </p:nvSpPr>
        <p:spPr>
          <a:xfrm>
            <a:off x="529421" y="1323191"/>
            <a:ext cx="5454583" cy="4545797"/>
          </a:xfrm>
          <a:prstGeom prst="rect">
            <a:avLst/>
          </a:prstGeom>
        </p:spPr>
        <p:txBody>
          <a:bodyPr/>
          <a:lstStyle>
            <a:lvl1pPr marL="228600" indent="-228600" algn="l" defTabSz="9144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6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6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fontAlgn="base">
              <a:lnSpc>
                <a:spcPct val="150000"/>
              </a:lnSpc>
            </a:pPr>
            <a:r>
              <a:rPr lang="en-US" sz="2400" dirty="0">
                <a:solidFill>
                  <a:srgbClr val="002060"/>
                </a:solidFill>
                <a:ea typeface="Times New Roman" panose="02020603050405020304" pitchFamily="18" charset="0"/>
              </a:rPr>
              <a:t>60-80% of Dementias</a:t>
            </a:r>
            <a:endParaRPr lang="en-US" sz="1200" dirty="0">
              <a:solidFill>
                <a:srgbClr val="002060"/>
              </a:solidFill>
              <a:ea typeface="Times New Roman" panose="02020603050405020304" pitchFamily="18" charset="0"/>
            </a:endParaRPr>
          </a:p>
          <a:p>
            <a:pPr marL="285750" indent="-285750" fontAlgn="base"/>
            <a:r>
              <a:rPr lang="en-US" sz="2400" dirty="0">
                <a:solidFill>
                  <a:srgbClr val="002060"/>
                </a:solidFill>
                <a:ea typeface="Times New Roman" panose="02020603050405020304" pitchFamily="18" charset="0"/>
              </a:rPr>
              <a:t>Amyloid plaques form between neurons</a:t>
            </a:r>
          </a:p>
          <a:p>
            <a:pPr marL="285750" indent="-285750" fontAlgn="base"/>
            <a:r>
              <a:rPr lang="en-US" sz="2400" dirty="0">
                <a:solidFill>
                  <a:srgbClr val="002060"/>
                </a:solidFill>
                <a:ea typeface="Times New Roman" panose="02020603050405020304" pitchFamily="18" charset="0"/>
              </a:rPr>
              <a:t>Neurofibrillary tangles form within neurons</a:t>
            </a:r>
          </a:p>
          <a:p>
            <a:pPr marL="285750" indent="-285750" fontAlgn="base"/>
            <a:r>
              <a:rPr lang="en-US" sz="2400" dirty="0">
                <a:solidFill>
                  <a:srgbClr val="002060"/>
                </a:solidFill>
                <a:ea typeface="Times New Roman" panose="02020603050405020304" pitchFamily="18" charset="0"/>
              </a:rPr>
              <a:t>Plaques and tangles lead to neuron death </a:t>
            </a:r>
          </a:p>
          <a:p>
            <a:pPr marL="0" indent="0">
              <a:buNone/>
            </a:pPr>
            <a:r>
              <a:rPr lang="en-US" sz="1200" dirty="0">
                <a:solidFill>
                  <a:srgbClr val="002060"/>
                </a:solidFill>
                <a:latin typeface="Arial" panose="020B0604020202020204" pitchFamily="34" charset="0"/>
                <a:ea typeface="Times New Roman" panose="02020603050405020304" pitchFamily="18" charset="0"/>
              </a:rPr>
              <a:t>                                                                           (</a:t>
            </a:r>
            <a:r>
              <a:rPr lang="en-US" sz="1200" i="1" dirty="0">
                <a:solidFill>
                  <a:srgbClr val="002060"/>
                </a:solidFill>
                <a:latin typeface="Arial" panose="020B0604020202020204" pitchFamily="34" charset="0"/>
                <a:ea typeface="Times New Roman" panose="02020603050405020304" pitchFamily="18" charset="0"/>
              </a:rPr>
              <a:t>What Is Alzheimer’s?, </a:t>
            </a:r>
            <a:r>
              <a:rPr lang="en-US" sz="1200" dirty="0">
                <a:solidFill>
                  <a:srgbClr val="002060"/>
                </a:solidFill>
                <a:latin typeface="Arial" panose="020B0604020202020204" pitchFamily="34" charset="0"/>
                <a:ea typeface="Times New Roman" panose="02020603050405020304" pitchFamily="18" charset="0"/>
              </a:rPr>
              <a:t>n.d.)</a:t>
            </a:r>
            <a:endParaRPr lang="en-US" sz="1200" dirty="0"/>
          </a:p>
        </p:txBody>
      </p:sp>
      <p:pic>
        <p:nvPicPr>
          <p:cNvPr id="5" name="Picture 4" descr="A comparison of a neuronal cell&#10;&#10;Description automatically generated with medium confidence">
            <a:extLst>
              <a:ext uri="{FF2B5EF4-FFF2-40B4-BE49-F238E27FC236}">
                <a16:creationId xmlns:a16="http://schemas.microsoft.com/office/drawing/2014/main" id="{83806E9D-3256-4E8E-3C06-0133EA2A8411}"/>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6207998" y="1137695"/>
            <a:ext cx="5673793" cy="4236433"/>
          </a:xfrm>
          <a:prstGeom prst="rect">
            <a:avLst/>
          </a:prstGeom>
        </p:spPr>
      </p:pic>
      <p:sp>
        <p:nvSpPr>
          <p:cNvPr id="6" name="TextBox 5">
            <a:extLst>
              <a:ext uri="{FF2B5EF4-FFF2-40B4-BE49-F238E27FC236}">
                <a16:creationId xmlns:a16="http://schemas.microsoft.com/office/drawing/2014/main" id="{D5D092A9-0EE5-BE3D-128F-6D3B64DA6C85}"/>
              </a:ext>
            </a:extLst>
          </p:cNvPr>
          <p:cNvSpPr txBox="1"/>
          <p:nvPr/>
        </p:nvSpPr>
        <p:spPr>
          <a:xfrm>
            <a:off x="6096000" y="5369432"/>
            <a:ext cx="4745019" cy="230832"/>
          </a:xfrm>
          <a:prstGeom prst="rect">
            <a:avLst/>
          </a:prstGeom>
          <a:noFill/>
        </p:spPr>
        <p:txBody>
          <a:bodyPr wrap="square" rtlCol="0">
            <a:spAutoFit/>
          </a:bodyPr>
          <a:lstStyle/>
          <a:p>
            <a:r>
              <a:rPr lang="en-US" sz="900" dirty="0">
                <a:hlinkClick r:id="rId5" tooltip="https://courses.lumenlearning.com/suny-lifespandevelopment/chapter/neurocognitive-disorders/"/>
              </a:rPr>
              <a:t>This Photo</a:t>
            </a:r>
            <a:r>
              <a:rPr lang="en-US" sz="900" dirty="0"/>
              <a:t> by Unknown Author is licensed under </a:t>
            </a:r>
            <a:r>
              <a:rPr lang="en-US" sz="900" dirty="0">
                <a:hlinkClick r:id="rId6" tooltip="https://creativecommons.org/licenses/by-nc-sa/3.0/"/>
              </a:rPr>
              <a:t>CC BY-SA-NC</a:t>
            </a:r>
            <a:endParaRPr lang="en-US" sz="900" dirty="0"/>
          </a:p>
        </p:txBody>
      </p:sp>
    </p:spTree>
    <p:custDataLst>
      <p:tags r:id="rId1"/>
    </p:custDataLst>
    <p:extLst>
      <p:ext uri="{BB962C8B-B14F-4D97-AF65-F5344CB8AC3E}">
        <p14:creationId xmlns:p14="http://schemas.microsoft.com/office/powerpoint/2010/main" val="38620979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close-up of several neurons&#10;&#10;Description automatically generated">
            <a:extLst>
              <a:ext uri="{FF2B5EF4-FFF2-40B4-BE49-F238E27FC236}">
                <a16:creationId xmlns:a16="http://schemas.microsoft.com/office/drawing/2014/main" id="{8794FE6A-46F9-7398-EC44-7416E63EE061}"/>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2173045" y="1068170"/>
            <a:ext cx="7411996" cy="5558997"/>
          </a:xfrm>
          <a:prstGeom prst="rect">
            <a:avLst/>
          </a:prstGeom>
        </p:spPr>
      </p:pic>
      <p:sp>
        <p:nvSpPr>
          <p:cNvPr id="11" name="TextBox 10">
            <a:extLst>
              <a:ext uri="{FF2B5EF4-FFF2-40B4-BE49-F238E27FC236}">
                <a16:creationId xmlns:a16="http://schemas.microsoft.com/office/drawing/2014/main" id="{D8ADD0D3-F8DF-8124-E888-F094E7C2C398}"/>
              </a:ext>
            </a:extLst>
          </p:cNvPr>
          <p:cNvSpPr txBox="1"/>
          <p:nvPr/>
        </p:nvSpPr>
        <p:spPr>
          <a:xfrm>
            <a:off x="2173045" y="6627168"/>
            <a:ext cx="3191435" cy="230832"/>
          </a:xfrm>
          <a:prstGeom prst="rect">
            <a:avLst/>
          </a:prstGeom>
          <a:noFill/>
        </p:spPr>
        <p:txBody>
          <a:bodyPr wrap="square" rtlCol="0">
            <a:spAutoFit/>
          </a:bodyPr>
          <a:lstStyle/>
          <a:p>
            <a:r>
              <a:rPr lang="en-US" sz="900" dirty="0">
                <a:hlinkClick r:id="rId5" tooltip="https://researchoutreach.org/articles/regulators-protein-degradation-potential-treatments-neurodegenerative-disease/"/>
              </a:rPr>
              <a:t>This Photo</a:t>
            </a:r>
            <a:r>
              <a:rPr lang="en-US" sz="900" dirty="0"/>
              <a:t> by Unknown Author is licensed under </a:t>
            </a:r>
            <a:r>
              <a:rPr lang="en-US" sz="900" dirty="0">
                <a:hlinkClick r:id="rId6" tooltip="https://creativecommons.org/licenses/by-nc-nd/3.0/"/>
              </a:rPr>
              <a:t>CC BY-NC-ND</a:t>
            </a:r>
            <a:endParaRPr lang="en-US" sz="900" dirty="0"/>
          </a:p>
        </p:txBody>
      </p:sp>
      <p:sp>
        <p:nvSpPr>
          <p:cNvPr id="5" name="Title 1">
            <a:extLst>
              <a:ext uri="{FF2B5EF4-FFF2-40B4-BE49-F238E27FC236}">
                <a16:creationId xmlns:a16="http://schemas.microsoft.com/office/drawing/2014/main" id="{3DC233D9-7A06-7F99-21BD-8AF24593879A}"/>
              </a:ext>
            </a:extLst>
          </p:cNvPr>
          <p:cNvSpPr>
            <a:spLocks noGrp="1"/>
          </p:cNvSpPr>
          <p:nvPr>
            <p:ph type="title"/>
          </p:nvPr>
        </p:nvSpPr>
        <p:spPr>
          <a:xfrm>
            <a:off x="1964158" y="230833"/>
            <a:ext cx="8263683" cy="805419"/>
          </a:xfrm>
        </p:spPr>
        <p:txBody>
          <a:bodyPr vert="horz" lIns="91440" tIns="45720" rIns="91440" bIns="45720" rtlCol="0" anchor="b">
            <a:noAutofit/>
          </a:bodyPr>
          <a:lstStyle/>
          <a:p>
            <a:r>
              <a:rPr lang="en-US" sz="3200" dirty="0"/>
              <a:t>Neurons with Amyloids Plaques Between Cells</a:t>
            </a:r>
          </a:p>
        </p:txBody>
      </p:sp>
    </p:spTree>
    <p:custDataLst>
      <p:tags r:id="rId1"/>
    </p:custDataLst>
    <p:extLst>
      <p:ext uri="{BB962C8B-B14F-4D97-AF65-F5344CB8AC3E}">
        <p14:creationId xmlns:p14="http://schemas.microsoft.com/office/powerpoint/2010/main" val="24235262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107" y="398497"/>
            <a:ext cx="10747786" cy="882762"/>
          </a:xfrm>
        </p:spPr>
        <p:txBody>
          <a:bodyPr vert="horz" lIns="91440" tIns="45720" rIns="91440" bIns="45720" rtlCol="0" anchor="ctr">
            <a:normAutofit fontScale="90000"/>
          </a:bodyPr>
          <a:lstStyle/>
          <a:p>
            <a:r>
              <a:rPr lang="en-US" sz="3200" dirty="0"/>
              <a:t>Neurons with Amyloid Plaques Between Cells and Neurofibrillary Tangles Inside Cells</a:t>
            </a:r>
          </a:p>
        </p:txBody>
      </p:sp>
      <p:pic>
        <p:nvPicPr>
          <p:cNvPr id="6" name="Picture 5" descr="A close-up of several neurons&#10;&#10;Description automatically generated">
            <a:extLst>
              <a:ext uri="{FF2B5EF4-FFF2-40B4-BE49-F238E27FC236}">
                <a16:creationId xmlns:a16="http://schemas.microsoft.com/office/drawing/2014/main" id="{F7D406F1-E5BA-E0B3-7046-CB585D2E5044}"/>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rcRect t="13797" b="12639"/>
          <a:stretch/>
        </p:blipFill>
        <p:spPr>
          <a:xfrm>
            <a:off x="838200" y="1556212"/>
            <a:ext cx="10515600" cy="4351338"/>
          </a:xfrm>
          <a:prstGeom prst="rect">
            <a:avLst/>
          </a:prstGeom>
          <a:noFill/>
        </p:spPr>
      </p:pic>
      <p:sp>
        <p:nvSpPr>
          <p:cNvPr id="3" name="Rectangle 1">
            <a:extLst>
              <a:ext uri="{FF2B5EF4-FFF2-40B4-BE49-F238E27FC236}">
                <a16:creationId xmlns:a16="http://schemas.microsoft.com/office/drawing/2014/main" id="{1D12AC58-710B-C636-EE36-C5250309D52B}"/>
              </a:ext>
            </a:extLst>
          </p:cNvPr>
          <p:cNvSpPr>
            <a:spLocks noChangeArrowheads="1"/>
          </p:cNvSpPr>
          <p:nvPr/>
        </p:nvSpPr>
        <p:spPr bwMode="auto">
          <a:xfrm>
            <a:off x="752139" y="5905504"/>
            <a:ext cx="633715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tx1"/>
                </a:solidFill>
                <a:effectLst/>
                <a:latin typeface="Arial" panose="020B0604020202020204" pitchFamily="34" charset="0"/>
              </a:rPr>
              <a:t>(</a:t>
            </a:r>
            <a:r>
              <a:rPr kumimoji="0" lang="en-US" altLang="en-US" sz="1200" b="0" i="1" u="none" strike="noStrike" cap="none" normalizeH="0" baseline="0" dirty="0">
                <a:ln>
                  <a:noFill/>
                </a:ln>
                <a:solidFill>
                  <a:schemeClr val="tx1"/>
                </a:solidFill>
                <a:effectLst/>
                <a:latin typeface="Arial" panose="020B0604020202020204" pitchFamily="34" charset="0"/>
              </a:rPr>
              <a:t>Aging and Alzheimer’s Resources and Multimedia</a:t>
            </a:r>
            <a:r>
              <a:rPr kumimoji="0" lang="en-US" altLang="en-US" sz="1200" b="0" i="0" u="none" strike="noStrike" cap="none" normalizeH="0" baseline="0" dirty="0">
                <a:ln>
                  <a:noFill/>
                </a:ln>
                <a:solidFill>
                  <a:schemeClr val="tx1"/>
                </a:solidFill>
                <a:effectLst/>
                <a:latin typeface="Arial" panose="020B0604020202020204" pitchFamily="34" charset="0"/>
              </a:rPr>
              <a:t>, n.d.)</a:t>
            </a:r>
          </a:p>
        </p:txBody>
      </p:sp>
    </p:spTree>
    <p:custDataLst>
      <p:tags r:id="rId1"/>
    </p:custDataLst>
    <p:extLst>
      <p:ext uri="{BB962C8B-B14F-4D97-AF65-F5344CB8AC3E}">
        <p14:creationId xmlns:p14="http://schemas.microsoft.com/office/powerpoint/2010/main" val="33852942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19" y="461943"/>
            <a:ext cx="4975411" cy="785057"/>
          </a:xfrm>
        </p:spPr>
        <p:txBody>
          <a:bodyPr vert="horz" lIns="91440" tIns="45720" rIns="91440" bIns="45720" rtlCol="0" anchor="b">
            <a:noAutofit/>
          </a:bodyPr>
          <a:lstStyle/>
          <a:p>
            <a:r>
              <a:rPr lang="en-US" sz="3600" dirty="0"/>
              <a:t>Alzheimer’s Disease</a:t>
            </a:r>
          </a:p>
        </p:txBody>
      </p:sp>
      <p:sp>
        <p:nvSpPr>
          <p:cNvPr id="4" name="Content Placeholder 3">
            <a:extLst>
              <a:ext uri="{FF2B5EF4-FFF2-40B4-BE49-F238E27FC236}">
                <a16:creationId xmlns:a16="http://schemas.microsoft.com/office/drawing/2014/main" id="{C9C007B3-D7DE-9CEF-9E0B-A8CAF2C496C7}"/>
              </a:ext>
            </a:extLst>
          </p:cNvPr>
          <p:cNvSpPr>
            <a:spLocks noGrp="1"/>
          </p:cNvSpPr>
          <p:nvPr>
            <p:ph sz="half" idx="2"/>
          </p:nvPr>
        </p:nvSpPr>
        <p:spPr>
          <a:xfrm>
            <a:off x="502919" y="1483872"/>
            <a:ext cx="5930154" cy="5035262"/>
          </a:xfrm>
        </p:spPr>
        <p:txBody>
          <a:bodyPr>
            <a:normAutofit lnSpcReduction="10000"/>
          </a:bodyPr>
          <a:lstStyle/>
          <a:p>
            <a:r>
              <a:rPr lang="en-US" sz="2600" dirty="0">
                <a:cs typeface="Arial" panose="020B0604020202020204" pitchFamily="34" charset="0"/>
              </a:rPr>
              <a:t>The brain shrinks </a:t>
            </a:r>
          </a:p>
          <a:p>
            <a:r>
              <a:rPr lang="en-US" sz="2600" dirty="0">
                <a:cs typeface="Arial" panose="020B0604020202020204" pitchFamily="34" charset="0"/>
              </a:rPr>
              <a:t>Begins in the part of the brain responsible for forming new memories and progresses through other areas of the brain</a:t>
            </a:r>
          </a:p>
          <a:p>
            <a:r>
              <a:rPr lang="en-US" sz="2600" dirty="0">
                <a:cs typeface="Arial" panose="020B0604020202020204" pitchFamily="34" charset="0"/>
              </a:rPr>
              <a:t>Eventually affects the part of the brain responsible for controlling the heart and breathing</a:t>
            </a:r>
          </a:p>
          <a:p>
            <a:r>
              <a:rPr lang="en-US" sz="2600" dirty="0">
                <a:cs typeface="Arial" panose="020B0604020202020204" pitchFamily="34" charset="0"/>
              </a:rPr>
              <a:t>A fatal disease with life expectancy of 4-8 years following diagnosis</a:t>
            </a:r>
          </a:p>
          <a:p>
            <a:r>
              <a:rPr lang="en-US" sz="2600" dirty="0">
                <a:cs typeface="Arial" panose="020B0604020202020204" pitchFamily="34" charset="0"/>
              </a:rPr>
              <a:t>The cause is unknown</a:t>
            </a:r>
          </a:p>
          <a:p>
            <a:r>
              <a:rPr lang="en-US" sz="2600" dirty="0">
                <a:cs typeface="Arial" panose="020B0604020202020204" pitchFamily="34" charset="0"/>
              </a:rPr>
              <a:t>There is no cure</a:t>
            </a:r>
          </a:p>
          <a:p>
            <a:pPr marL="0" indent="0">
              <a:buNone/>
            </a:pPr>
            <a:r>
              <a:rPr lang="en-US" sz="1200" dirty="0">
                <a:solidFill>
                  <a:srgbClr val="002060"/>
                </a:solidFill>
                <a:latin typeface="Arial" panose="020B0604020202020204" pitchFamily="34" charset="0"/>
                <a:ea typeface="Times New Roman" panose="02020603050405020304" pitchFamily="18" charset="0"/>
              </a:rPr>
              <a:t>                                                                                      </a:t>
            </a:r>
            <a:r>
              <a:rPr kumimoji="0" lang="en-US" sz="1200" b="0" i="0" u="none" strike="noStrike" kern="1200" cap="none" spc="0" normalizeH="0" baseline="0" noProof="0" dirty="0">
                <a:ln>
                  <a:noFill/>
                </a:ln>
                <a:solidFill>
                  <a:srgbClr val="002060"/>
                </a:solidFill>
                <a:effectLst/>
                <a:uLnTx/>
                <a:uFillTx/>
                <a:latin typeface="Arial" panose="020B0604020202020204" pitchFamily="34" charset="0"/>
                <a:ea typeface="Times New Roman" panose="02020603050405020304" pitchFamily="18" charset="0"/>
                <a:cs typeface="+mn-cs"/>
              </a:rPr>
              <a:t>(</a:t>
            </a:r>
            <a:r>
              <a:rPr kumimoji="0" lang="en-US" sz="1200" b="0" i="1" u="none" strike="noStrike" kern="1200" cap="none" spc="0" normalizeH="0" baseline="0" noProof="0" dirty="0">
                <a:ln>
                  <a:noFill/>
                </a:ln>
                <a:solidFill>
                  <a:srgbClr val="002060"/>
                </a:solidFill>
                <a:effectLst/>
                <a:uLnTx/>
                <a:uFillTx/>
                <a:latin typeface="Arial" panose="020B0604020202020204" pitchFamily="34" charset="0"/>
                <a:ea typeface="Times New Roman" panose="02020603050405020304" pitchFamily="18" charset="0"/>
                <a:cs typeface="+mn-cs"/>
              </a:rPr>
              <a:t>What Is Alzheimer’s?, </a:t>
            </a:r>
            <a:r>
              <a:rPr kumimoji="0" lang="en-US" sz="1200" b="0" i="0" u="none" strike="noStrike" kern="1200" cap="none" spc="0" normalizeH="0" baseline="0" noProof="0" dirty="0">
                <a:ln>
                  <a:noFill/>
                </a:ln>
                <a:solidFill>
                  <a:srgbClr val="002060"/>
                </a:solidFill>
                <a:effectLst/>
                <a:uLnTx/>
                <a:uFillTx/>
                <a:latin typeface="Arial" panose="020B0604020202020204" pitchFamily="34" charset="0"/>
                <a:ea typeface="Times New Roman" panose="02020603050405020304" pitchFamily="18" charset="0"/>
                <a:cs typeface="+mn-cs"/>
              </a:rPr>
              <a:t>n.d.)</a:t>
            </a:r>
            <a:endParaRPr lang="en-US" dirty="0"/>
          </a:p>
        </p:txBody>
      </p:sp>
      <p:pic>
        <p:nvPicPr>
          <p:cNvPr id="7" name="Content Placeholder 6" descr="Several different types of brain model&#10;&#10;Description automatically generated with medium confidence">
            <a:extLst>
              <a:ext uri="{FF2B5EF4-FFF2-40B4-BE49-F238E27FC236}">
                <a16:creationId xmlns:a16="http://schemas.microsoft.com/office/drawing/2014/main" id="{8EE88CEA-4A6F-DFAE-333B-90691E743902}"/>
              </a:ext>
            </a:extLst>
          </p:cNvPr>
          <p:cNvPicPr>
            <a:picLocks noGrp="1" noChangeAspect="1"/>
          </p:cNvPicPr>
          <p:nvPr>
            <p:ph idx="1"/>
          </p:nvPr>
        </p:nvPicPr>
        <p:blipFill>
          <a:blip r:embed="rId4">
            <a:extLst>
              <a:ext uri="{837473B0-CC2E-450A-ABE3-18F120FF3D39}">
                <a1611:picAttrSrcUrl xmlns:a1611="http://schemas.microsoft.com/office/drawing/2016/11/main" r:id="rId5"/>
              </a:ext>
            </a:extLst>
          </a:blip>
          <a:stretch>
            <a:fillRect/>
          </a:stretch>
        </p:blipFill>
        <p:spPr>
          <a:xfrm>
            <a:off x="6523086" y="1556726"/>
            <a:ext cx="5544557" cy="3744547"/>
          </a:xfrm>
        </p:spPr>
      </p:pic>
      <p:sp>
        <p:nvSpPr>
          <p:cNvPr id="10" name="TextBox 9">
            <a:extLst>
              <a:ext uri="{FF2B5EF4-FFF2-40B4-BE49-F238E27FC236}">
                <a16:creationId xmlns:a16="http://schemas.microsoft.com/office/drawing/2014/main" id="{C4630C7E-9C04-D231-76CD-35E52CBC581F}"/>
              </a:ext>
            </a:extLst>
          </p:cNvPr>
          <p:cNvSpPr txBox="1"/>
          <p:nvPr/>
        </p:nvSpPr>
        <p:spPr>
          <a:xfrm>
            <a:off x="6523086" y="5070441"/>
            <a:ext cx="4460866" cy="230832"/>
          </a:xfrm>
          <a:prstGeom prst="rect">
            <a:avLst/>
          </a:prstGeom>
          <a:noFill/>
        </p:spPr>
        <p:txBody>
          <a:bodyPr wrap="square" rtlCol="0">
            <a:spAutoFit/>
          </a:bodyPr>
          <a:lstStyle/>
          <a:p>
            <a:r>
              <a:rPr lang="en-US" sz="900" dirty="0">
                <a:hlinkClick r:id="rId5" tooltip="https://www.jneurology.com/articles/neuroradiology-and-its-role-in-neurodegenerative-diseases.html"/>
              </a:rPr>
              <a:t>This Photo</a:t>
            </a:r>
            <a:r>
              <a:rPr lang="en-US" sz="900" dirty="0"/>
              <a:t> by Unknown Author is licensed under </a:t>
            </a:r>
            <a:r>
              <a:rPr lang="en-US" sz="900" dirty="0">
                <a:hlinkClick r:id="rId6" tooltip="https://creativecommons.org/licenses/by/3.0/"/>
              </a:rPr>
              <a:t>CC BY</a:t>
            </a:r>
            <a:endParaRPr lang="en-US" sz="900" dirty="0"/>
          </a:p>
        </p:txBody>
      </p:sp>
    </p:spTree>
    <p:custDataLst>
      <p:tags r:id="rId1"/>
    </p:custDataLst>
    <p:extLst>
      <p:ext uri="{BB962C8B-B14F-4D97-AF65-F5344CB8AC3E}">
        <p14:creationId xmlns:p14="http://schemas.microsoft.com/office/powerpoint/2010/main" val="19822624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0414E5E-47B0-4CA2-953F-DBEEEF52A4F3}"/>
              </a:ext>
            </a:extLst>
          </p:cNvPr>
          <p:cNvSpPr>
            <a:spLocks noGrp="1"/>
          </p:cNvSpPr>
          <p:nvPr>
            <p:ph idx="1"/>
          </p:nvPr>
        </p:nvSpPr>
        <p:spPr/>
        <p:txBody>
          <a:bodyPr vert="horz" lIns="91440" tIns="45720" rIns="91440" bIns="45720" rtlCol="0" anchor="t">
            <a:normAutofit/>
          </a:bodyPr>
          <a:lstStyle/>
          <a:p>
            <a:pPr marL="457200" indent="-457200">
              <a:buFont typeface="Arial" panose="020B0604020202020204" pitchFamily="34" charset="0"/>
              <a:buChar char="•"/>
            </a:pPr>
            <a:r>
              <a:rPr lang="en-US" sz="1800"/>
              <a:t>Video (3 mn):  </a:t>
            </a:r>
            <a:r>
              <a:rPr lang="en-US" sz="1800" b="0" i="1"/>
              <a:t>What is Alzheimer’s</a:t>
            </a:r>
            <a:r>
              <a:rPr lang="en-US" sz="1800" b="0"/>
              <a:t>:  </a:t>
            </a:r>
            <a:r>
              <a:rPr lang="en-US" sz="1800" b="0">
                <a:ea typeface="+mn-lt"/>
                <a:cs typeface="+mn-lt"/>
                <a:hlinkClick r:id="rId3"/>
              </a:rPr>
              <a:t>https://youtu.be/Eq_Er-tqPsA?si=Z2XQxY-e5VvUBPKg</a:t>
            </a:r>
            <a:r>
              <a:rPr lang="en-US" sz="1800" b="0">
                <a:ea typeface="+mn-lt"/>
                <a:cs typeface="+mn-lt"/>
              </a:rPr>
              <a:t> </a:t>
            </a:r>
            <a:endParaRPr lang="en-US" sz="1800" b="0" dirty="0"/>
          </a:p>
          <a:p>
            <a:r>
              <a:rPr lang="en-US" sz="1800" b="0" dirty="0"/>
              <a:t>           </a:t>
            </a:r>
          </a:p>
          <a:p>
            <a:pPr marL="457200" indent="-457200">
              <a:buFont typeface="Arial" panose="020B0604020202020204" pitchFamily="34" charset="0"/>
              <a:buChar char="•"/>
            </a:pPr>
            <a:r>
              <a:rPr lang="en-US" sz="1800"/>
              <a:t>Video (4 mn): </a:t>
            </a:r>
            <a:r>
              <a:rPr lang="en-US" sz="1800" b="0" i="1"/>
              <a:t>How Alzheimer’s Changes the Brain</a:t>
            </a:r>
            <a:r>
              <a:rPr lang="en-US" sz="1800" b="0"/>
              <a:t>: </a:t>
            </a:r>
            <a:r>
              <a:rPr lang="en-US" sz="1800" b="0">
                <a:ea typeface="+mn-lt"/>
                <a:cs typeface="+mn-lt"/>
                <a:hlinkClick r:id="rId4"/>
              </a:rPr>
              <a:t>https://youtu.be/hEw1Yq_4PaA?si=m5muDXbNFoCsxVoP</a:t>
            </a:r>
            <a:r>
              <a:rPr lang="en-US" sz="1800" b="0"/>
              <a:t>  </a:t>
            </a:r>
            <a:endParaRPr lang="en-US" sz="1800" b="0">
              <a:ea typeface="Calibri"/>
              <a:cs typeface="Calibri"/>
            </a:endParaRPr>
          </a:p>
          <a:p>
            <a:pPr marL="457200" indent="-457200">
              <a:buFont typeface="Arial" panose="020B0604020202020204" pitchFamily="34" charset="0"/>
              <a:buChar char="•"/>
            </a:pPr>
            <a:endParaRPr lang="en-US" sz="1800" b="0" dirty="0"/>
          </a:p>
          <a:p>
            <a:pPr marL="457200" indent="-457200">
              <a:buFont typeface="Arial" panose="020B0604020202020204" pitchFamily="34" charset="0"/>
              <a:buChar char="•"/>
            </a:pPr>
            <a:r>
              <a:rPr lang="en-US" sz="1800" dirty="0"/>
              <a:t>Video (4 </a:t>
            </a:r>
            <a:r>
              <a:rPr lang="en-US" sz="1800" dirty="0" err="1"/>
              <a:t>mn</a:t>
            </a:r>
            <a:r>
              <a:rPr lang="en-US" sz="1800" dirty="0"/>
              <a:t>): </a:t>
            </a:r>
            <a:r>
              <a:rPr lang="en-US" sz="1800" b="0" dirty="0"/>
              <a:t>Dr. Rudy </a:t>
            </a:r>
            <a:r>
              <a:rPr lang="en-US" sz="1800" b="0" dirty="0" err="1"/>
              <a:t>tanzi</a:t>
            </a:r>
            <a:r>
              <a:rPr lang="en-US" sz="1800" b="0" dirty="0"/>
              <a:t> on best way to prevent Alzheimer’s: </a:t>
            </a:r>
            <a:r>
              <a:rPr lang="en-US" sz="1800" b="0" dirty="0" err="1">
                <a:hlinkClick r:id="rId5"/>
              </a:rPr>
              <a:t>Alzheimers</a:t>
            </a:r>
            <a:r>
              <a:rPr lang="en-US" sz="1800" b="0" dirty="0">
                <a:hlinkClick r:id="rId5"/>
              </a:rPr>
              <a:t>: Every Minute Counts | Tips to Encourage Brain Health | PBS</a:t>
            </a:r>
            <a:r>
              <a:rPr lang="en-US" sz="1800" b="0" dirty="0"/>
              <a:t> </a:t>
            </a:r>
          </a:p>
          <a:p>
            <a:endParaRPr lang="en-US" sz="1800" b="0" dirty="0"/>
          </a:p>
          <a:p>
            <a:pPr marL="457200" indent="-457200">
              <a:buFont typeface="Arial" panose="020B0604020202020204" pitchFamily="34" charset="0"/>
              <a:buChar char="•"/>
            </a:pPr>
            <a:r>
              <a:rPr lang="en-US" sz="1800" dirty="0"/>
              <a:t>Video (1 </a:t>
            </a:r>
            <a:r>
              <a:rPr lang="en-US" sz="1800" dirty="0" err="1"/>
              <a:t>hr</a:t>
            </a:r>
            <a:r>
              <a:rPr lang="en-US" sz="1800" dirty="0"/>
              <a:t>): </a:t>
            </a:r>
            <a:r>
              <a:rPr lang="en-US" sz="1800" b="0" i="1" dirty="0"/>
              <a:t>Aging Matters: Living with Alzheimer’s and Dementia</a:t>
            </a:r>
            <a:r>
              <a:rPr lang="en-US" sz="1800" b="0" dirty="0"/>
              <a:t>: </a:t>
            </a:r>
            <a:r>
              <a:rPr lang="en-US" sz="1800" b="0" dirty="0">
                <a:hlinkClick r:id="rId6"/>
              </a:rPr>
              <a:t>https://youtu.be/q2tpIDKQ9JU?si=ft4adJSWBJfNjQPW</a:t>
            </a:r>
            <a:r>
              <a:rPr lang="en-US" sz="1800" b="0" dirty="0"/>
              <a:t> </a:t>
            </a:r>
          </a:p>
          <a:p>
            <a:pPr lvl="1"/>
            <a:endParaRPr lang="en-US" dirty="0"/>
          </a:p>
        </p:txBody>
      </p:sp>
      <p:sp>
        <p:nvSpPr>
          <p:cNvPr id="3" name="Title 2">
            <a:extLst>
              <a:ext uri="{FF2B5EF4-FFF2-40B4-BE49-F238E27FC236}">
                <a16:creationId xmlns:a16="http://schemas.microsoft.com/office/drawing/2014/main" id="{19C727B5-7C4C-4CAB-97CE-F90077A3E9F3}"/>
              </a:ext>
            </a:extLst>
          </p:cNvPr>
          <p:cNvSpPr>
            <a:spLocks noGrp="1"/>
          </p:cNvSpPr>
          <p:nvPr>
            <p:ph type="title"/>
          </p:nvPr>
        </p:nvSpPr>
        <p:spPr/>
        <p:txBody>
          <a:bodyPr/>
          <a:lstStyle/>
          <a:p>
            <a:r>
              <a:rPr lang="en-US" dirty="0"/>
              <a:t>Potential Videos on Alzheimer’s &amp; Dementia</a:t>
            </a:r>
          </a:p>
        </p:txBody>
      </p:sp>
    </p:spTree>
    <p:custDataLst>
      <p:tags r:id="rId1"/>
    </p:custDataLst>
    <p:extLst>
      <p:ext uri="{BB962C8B-B14F-4D97-AF65-F5344CB8AC3E}">
        <p14:creationId xmlns:p14="http://schemas.microsoft.com/office/powerpoint/2010/main" val="26594152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86933" y="2213361"/>
            <a:ext cx="9330865" cy="2204815"/>
          </a:xfrm>
        </p:spPr>
        <p:txBody>
          <a:bodyPr>
            <a:normAutofit fontScale="90000"/>
          </a:bodyPr>
          <a:lstStyle/>
          <a:p>
            <a:pPr algn="l"/>
            <a:r>
              <a:rPr lang="en-US" b="1" dirty="0"/>
              <a:t>10 Early Signs and Symptoms of Alzheimer’s and Dementia</a:t>
            </a:r>
          </a:p>
        </p:txBody>
      </p:sp>
      <p:pic>
        <p:nvPicPr>
          <p:cNvPr id="4" name="Picture 3" descr="A water droplet falling into a heart shape&#10;&#10;Description automatically generated">
            <a:extLst>
              <a:ext uri="{FF2B5EF4-FFF2-40B4-BE49-F238E27FC236}">
                <a16:creationId xmlns:a16="http://schemas.microsoft.com/office/drawing/2014/main" id="{9AA55CEC-A03E-1EDB-CE12-FC23ADB09CCB}"/>
              </a:ext>
            </a:extLst>
          </p:cNvPr>
          <p:cNvPicPr>
            <a:picLocks noChangeAspect="1"/>
          </p:cNvPicPr>
          <p:nvPr/>
        </p:nvPicPr>
        <p:blipFill>
          <a:blip r:embed="rId4">
            <a:alphaModFix amt="27000"/>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333274" y="0"/>
            <a:ext cx="11858726" cy="6858000"/>
          </a:xfrm>
          <a:prstGeom prst="rect">
            <a:avLst/>
          </a:prstGeom>
        </p:spPr>
      </p:pic>
      <p:sp>
        <p:nvSpPr>
          <p:cNvPr id="5" name="TextBox 4">
            <a:extLst>
              <a:ext uri="{FF2B5EF4-FFF2-40B4-BE49-F238E27FC236}">
                <a16:creationId xmlns:a16="http://schemas.microsoft.com/office/drawing/2014/main" id="{9A876D8A-91D7-3406-9506-AAC7D8361BE6}"/>
              </a:ext>
            </a:extLst>
          </p:cNvPr>
          <p:cNvSpPr txBox="1"/>
          <p:nvPr/>
        </p:nvSpPr>
        <p:spPr>
          <a:xfrm>
            <a:off x="333274" y="6627168"/>
            <a:ext cx="3867150" cy="230832"/>
          </a:xfrm>
          <a:prstGeom prst="rect">
            <a:avLst/>
          </a:prstGeom>
          <a:noFill/>
        </p:spPr>
        <p:txBody>
          <a:bodyPr wrap="square" rtlCol="0">
            <a:spAutoFit/>
          </a:bodyPr>
          <a:lstStyle/>
          <a:p>
            <a:r>
              <a:rPr lang="en-US" sz="900" dirty="0">
                <a:hlinkClick r:id="rId5" tooltip="https://epitemnein-epitomic.blogspot.com/2014/01/cultivating-supremacy-of-compassion.html"/>
              </a:rPr>
              <a:t>This Photo</a:t>
            </a:r>
            <a:r>
              <a:rPr lang="en-US" sz="900" dirty="0"/>
              <a:t> by Unknown Author is licensed under </a:t>
            </a:r>
            <a:r>
              <a:rPr lang="en-US" sz="900" dirty="0">
                <a:hlinkClick r:id="rId6" tooltip="https://creativecommons.org/licenses/by-nc-nd/3.0/"/>
              </a:rPr>
              <a:t>CC BY-NC-ND</a:t>
            </a:r>
            <a:endParaRPr lang="en-US" sz="900" dirty="0"/>
          </a:p>
        </p:txBody>
      </p:sp>
      <p:sp>
        <p:nvSpPr>
          <p:cNvPr id="6" name="Rectangle 1">
            <a:extLst>
              <a:ext uri="{FF2B5EF4-FFF2-40B4-BE49-F238E27FC236}">
                <a16:creationId xmlns:a16="http://schemas.microsoft.com/office/drawing/2014/main" id="{6C97B461-EBD9-96F7-3B1F-EAB3FBF828B2}"/>
              </a:ext>
            </a:extLst>
          </p:cNvPr>
          <p:cNvSpPr>
            <a:spLocks noGrp="1" noChangeArrowheads="1"/>
          </p:cNvSpPr>
          <p:nvPr>
            <p:ph type="subTitle" idx="1"/>
          </p:nvPr>
        </p:nvSpPr>
        <p:spPr bwMode="auto">
          <a:xfrm>
            <a:off x="1287463" y="4865172"/>
            <a:ext cx="511774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anose="020B0604020202020204" pitchFamily="34" charset="0"/>
              </a:rPr>
              <a:t>(</a:t>
            </a:r>
            <a:r>
              <a:rPr kumimoji="0" lang="en-US" altLang="en-US" sz="1800" b="0" i="1" u="none" strike="noStrike" cap="none" normalizeH="0" baseline="0" dirty="0">
                <a:ln>
                  <a:noFill/>
                </a:ln>
                <a:solidFill>
                  <a:schemeClr val="tx1"/>
                </a:solidFill>
                <a:effectLst/>
                <a:latin typeface="Arial" panose="020B0604020202020204" pitchFamily="34" charset="0"/>
              </a:rPr>
              <a:t>Know the 10 Signs of Alzheimer’s Disease</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n.d</a:t>
            </a:r>
            <a:r>
              <a:rPr kumimoji="0" lang="en-US" altLang="en-US" sz="1800" b="0" i="0" u="none" strike="noStrike" cap="none" normalizeH="0" baseline="0" dirty="0">
                <a:ln>
                  <a:noFill/>
                </a:ln>
                <a:solidFill>
                  <a:schemeClr val="tx1"/>
                </a:solidFill>
                <a:effectLst/>
                <a:latin typeface="Arial" panose="020B0604020202020204" pitchFamily="34" charset="0"/>
              </a:rPr>
              <a:t>)</a:t>
            </a:r>
          </a:p>
        </p:txBody>
      </p:sp>
    </p:spTree>
    <p:custDataLst>
      <p:tags r:id="rId1"/>
    </p:custDataLst>
    <p:extLst>
      <p:ext uri="{BB962C8B-B14F-4D97-AF65-F5344CB8AC3E}">
        <p14:creationId xmlns:p14="http://schemas.microsoft.com/office/powerpoint/2010/main" val="14037594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84725" y="570155"/>
            <a:ext cx="7812571" cy="6056556"/>
          </a:xfrm>
        </p:spPr>
        <p:txBody>
          <a:bodyPr>
            <a:normAutofit/>
          </a:bodyPr>
          <a:lstStyle/>
          <a:p>
            <a:pPr>
              <a:lnSpc>
                <a:spcPct val="110000"/>
              </a:lnSpc>
            </a:pPr>
            <a:r>
              <a:rPr lang="en-US" b="1" dirty="0"/>
              <a:t>Memory loss that disrupts daily life</a:t>
            </a:r>
            <a:endParaRPr lang="en-US" dirty="0"/>
          </a:p>
          <a:p>
            <a:pPr lvl="1">
              <a:lnSpc>
                <a:spcPct val="110000"/>
              </a:lnSpc>
            </a:pPr>
            <a:r>
              <a:rPr lang="en-US" dirty="0"/>
              <a:t>One of the most common signs of Alzheimer’s, especially in the early stages, is forgetting recently learned information</a:t>
            </a:r>
          </a:p>
          <a:p>
            <a:pPr lvl="1">
              <a:lnSpc>
                <a:spcPct val="110000"/>
              </a:lnSpc>
            </a:pPr>
            <a:r>
              <a:rPr lang="en-US" dirty="0"/>
              <a:t>Others include </a:t>
            </a:r>
          </a:p>
          <a:p>
            <a:pPr lvl="2">
              <a:lnSpc>
                <a:spcPct val="110000"/>
              </a:lnSpc>
            </a:pPr>
            <a:r>
              <a:rPr lang="en-US" dirty="0"/>
              <a:t>forgetting important dates or events</a:t>
            </a:r>
          </a:p>
          <a:p>
            <a:pPr lvl="2">
              <a:lnSpc>
                <a:spcPct val="110000"/>
              </a:lnSpc>
            </a:pPr>
            <a:r>
              <a:rPr lang="en-US" dirty="0"/>
              <a:t>asking for the same information over and over</a:t>
            </a:r>
          </a:p>
          <a:p>
            <a:pPr lvl="2">
              <a:lnSpc>
                <a:spcPct val="110000"/>
              </a:lnSpc>
            </a:pPr>
            <a:r>
              <a:rPr lang="en-US" dirty="0"/>
              <a:t>relying on memory aides (e.g., reminder notes or electronic devices) or family members for things they used to handle on their own. </a:t>
            </a:r>
          </a:p>
          <a:p>
            <a:pPr marL="914400" lvl="2" indent="0">
              <a:lnSpc>
                <a:spcPct val="110000"/>
              </a:lnSpc>
              <a:buNone/>
            </a:pPr>
            <a:endParaRPr lang="en-US" dirty="0"/>
          </a:p>
          <a:p>
            <a:pPr>
              <a:lnSpc>
                <a:spcPct val="110000"/>
              </a:lnSpc>
            </a:pPr>
            <a:r>
              <a:rPr lang="en-US" b="1" dirty="0"/>
              <a:t>What's typical? </a:t>
            </a:r>
            <a:r>
              <a:rPr lang="en-US" sz="2400" b="0" dirty="0"/>
              <a:t>Sometimes forgetting names or appointments, but remembering them later</a:t>
            </a:r>
          </a:p>
          <a:p>
            <a:pPr>
              <a:lnSpc>
                <a:spcPct val="110000"/>
              </a:lnSpc>
            </a:pPr>
            <a:endParaRPr lang="en-US" sz="2400" b="0" dirty="0"/>
          </a:p>
        </p:txBody>
      </p:sp>
      <p:pic>
        <p:nvPicPr>
          <p:cNvPr id="7" name="Picture 6" descr="A close-up of a white card with black numbers&#10;&#10;Description automatically generated">
            <a:extLst>
              <a:ext uri="{FF2B5EF4-FFF2-40B4-BE49-F238E27FC236}">
                <a16:creationId xmlns:a16="http://schemas.microsoft.com/office/drawing/2014/main" id="{09B222B7-FA79-9CA2-DEF5-CB0F91057E65}"/>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228937" y="0"/>
            <a:ext cx="4306085" cy="6858000"/>
          </a:xfrm>
          <a:prstGeom prst="rect">
            <a:avLst/>
          </a:prstGeom>
        </p:spPr>
      </p:pic>
      <p:sp>
        <p:nvSpPr>
          <p:cNvPr id="2" name="TextBox 1">
            <a:extLst>
              <a:ext uri="{FF2B5EF4-FFF2-40B4-BE49-F238E27FC236}">
                <a16:creationId xmlns:a16="http://schemas.microsoft.com/office/drawing/2014/main" id="{519557B2-0E0D-9069-7499-7C6619D5CA0E}"/>
              </a:ext>
            </a:extLst>
          </p:cNvPr>
          <p:cNvSpPr txBox="1"/>
          <p:nvPr/>
        </p:nvSpPr>
        <p:spPr>
          <a:xfrm>
            <a:off x="8014447" y="6257379"/>
            <a:ext cx="3159198" cy="369332"/>
          </a:xfrm>
          <a:prstGeom prst="rect">
            <a:avLst/>
          </a:prstGeom>
          <a:noFill/>
        </p:spPr>
        <p:txBody>
          <a:bodyPr wrap="none" rtlCol="0">
            <a:spAutoFit/>
          </a:bodyPr>
          <a:lstStyle/>
          <a:p>
            <a:r>
              <a:rPr lang="en-US" sz="1800" b="0" dirty="0"/>
              <a:t> </a:t>
            </a:r>
            <a:r>
              <a:rPr lang="en-US" sz="1200" b="0" dirty="0"/>
              <a:t>(</a:t>
            </a:r>
            <a:r>
              <a:rPr lang="en-US" sz="1200" b="0" i="1" dirty="0"/>
              <a:t>Know the 10 Signs of Alzheimer’s Disease</a:t>
            </a:r>
            <a:r>
              <a:rPr lang="en-US" sz="1200" b="0" dirty="0"/>
              <a:t>, </a:t>
            </a:r>
            <a:r>
              <a:rPr lang="en-US" sz="1200" b="0" dirty="0" err="1"/>
              <a:t>n.d</a:t>
            </a:r>
            <a:r>
              <a:rPr lang="en-US" sz="1200" b="0" dirty="0"/>
              <a:t>)</a:t>
            </a:r>
            <a:endParaRPr lang="en-US" sz="1200" dirty="0"/>
          </a:p>
        </p:txBody>
      </p:sp>
    </p:spTree>
    <p:custDataLst>
      <p:tags r:id="rId1"/>
    </p:custDataLst>
    <p:extLst>
      <p:ext uri="{BB962C8B-B14F-4D97-AF65-F5344CB8AC3E}">
        <p14:creationId xmlns:p14="http://schemas.microsoft.com/office/powerpoint/2010/main" val="34812046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Note to Instructor</a:t>
            </a:r>
          </a:p>
        </p:txBody>
      </p:sp>
      <p:sp>
        <p:nvSpPr>
          <p:cNvPr id="6" name="Text Placeholder 5"/>
          <p:cNvSpPr>
            <a:spLocks noGrp="1"/>
          </p:cNvSpPr>
          <p:nvPr>
            <p:ph idx="1"/>
          </p:nvPr>
        </p:nvSpPr>
        <p:spPr/>
        <p:txBody>
          <a:bodyPr/>
          <a:lstStyle/>
          <a:p>
            <a:r>
              <a:rPr lang="en-US" dirty="0"/>
              <a:t>This PowerPoint presentation is optional</a:t>
            </a:r>
          </a:p>
          <a:p>
            <a:endParaRPr lang="en-US" dirty="0"/>
          </a:p>
          <a:p>
            <a:r>
              <a:rPr lang="en-US" dirty="0"/>
              <a:t>	= Deep dive (optional, in-depth information)</a:t>
            </a:r>
          </a:p>
        </p:txBody>
      </p:sp>
      <p:pic>
        <p:nvPicPr>
          <p:cNvPr id="2" name="Picture 1" descr="A water droplet falling into a heart shape&#10;&#10;Description automatically generated">
            <a:extLst>
              <a:ext uri="{FF2B5EF4-FFF2-40B4-BE49-F238E27FC236}">
                <a16:creationId xmlns:a16="http://schemas.microsoft.com/office/drawing/2014/main" id="{FE6D2F35-326C-6092-264B-10C9B9F602B2}"/>
              </a:ext>
            </a:extLst>
          </p:cNvPr>
          <p:cNvPicPr>
            <a:picLocks noChangeAspect="1"/>
          </p:cNvPicPr>
          <p:nvPr/>
        </p:nvPicPr>
        <p:blipFill>
          <a:blip r:embed="rId2">
            <a:alphaModFix amt="27000"/>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33274" y="0"/>
            <a:ext cx="11858726" cy="6858000"/>
          </a:xfrm>
          <a:prstGeom prst="rect">
            <a:avLst/>
          </a:prstGeom>
        </p:spPr>
      </p:pic>
      <p:sp>
        <p:nvSpPr>
          <p:cNvPr id="3" name="TextBox 2">
            <a:extLst>
              <a:ext uri="{FF2B5EF4-FFF2-40B4-BE49-F238E27FC236}">
                <a16:creationId xmlns:a16="http://schemas.microsoft.com/office/drawing/2014/main" id="{85CC776C-D8DD-1584-5731-3EFD7A5F9DB8}"/>
              </a:ext>
            </a:extLst>
          </p:cNvPr>
          <p:cNvSpPr txBox="1"/>
          <p:nvPr/>
        </p:nvSpPr>
        <p:spPr>
          <a:xfrm>
            <a:off x="333274" y="6627168"/>
            <a:ext cx="3867150" cy="230832"/>
          </a:xfrm>
          <a:prstGeom prst="rect">
            <a:avLst/>
          </a:prstGeom>
          <a:noFill/>
        </p:spPr>
        <p:txBody>
          <a:bodyPr wrap="square" rtlCol="0">
            <a:spAutoFit/>
          </a:bodyPr>
          <a:lstStyle/>
          <a:p>
            <a:r>
              <a:rPr lang="en-US" sz="900" dirty="0">
                <a:hlinkClick r:id="rId3" tooltip="https://epitemnein-epitomic.blogspot.com/2014/01/cultivating-supremacy-of-compassion.html"/>
              </a:rPr>
              <a:t>This Photo</a:t>
            </a:r>
            <a:r>
              <a:rPr lang="en-US" sz="900" dirty="0"/>
              <a:t> by Unknown Author is licensed under </a:t>
            </a:r>
            <a:r>
              <a:rPr lang="en-US" sz="900" dirty="0">
                <a:hlinkClick r:id="rId4" tooltip="https://creativecommons.org/licenses/by-nc-nd/3.0/"/>
              </a:rPr>
              <a:t>CC BY-NC-ND</a:t>
            </a:r>
            <a:endParaRPr lang="en-US" sz="900" dirty="0"/>
          </a:p>
        </p:txBody>
      </p:sp>
      <p:pic>
        <p:nvPicPr>
          <p:cNvPr id="7" name="Graphic 6" descr="Diving outline">
            <a:extLst>
              <a:ext uri="{FF2B5EF4-FFF2-40B4-BE49-F238E27FC236}">
                <a16:creationId xmlns:a16="http://schemas.microsoft.com/office/drawing/2014/main" id="{82A23A97-D7FF-9924-8E14-2FC289663E4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48657" y="2667346"/>
            <a:ext cx="914400" cy="914400"/>
          </a:xfrm>
          <a:prstGeom prst="rect">
            <a:avLst/>
          </a:prstGeom>
        </p:spPr>
      </p:pic>
    </p:spTree>
    <p:extLst>
      <p:ext uri="{BB962C8B-B14F-4D97-AF65-F5344CB8AC3E}">
        <p14:creationId xmlns:p14="http://schemas.microsoft.com/office/powerpoint/2010/main" val="17756009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4376" y="623944"/>
            <a:ext cx="6670368" cy="5787614"/>
          </a:xfrm>
        </p:spPr>
        <p:txBody>
          <a:bodyPr>
            <a:normAutofit/>
          </a:bodyPr>
          <a:lstStyle/>
          <a:p>
            <a:r>
              <a:rPr lang="en-US" b="1" dirty="0"/>
              <a:t>Challenges in planning or solving problems</a:t>
            </a:r>
            <a:endParaRPr lang="en-US" dirty="0"/>
          </a:p>
          <a:p>
            <a:pPr lvl="1"/>
            <a:r>
              <a:rPr lang="en-US" dirty="0"/>
              <a:t>Some people may experience changes in their ability to develop and follow a plan or work with numbers</a:t>
            </a:r>
          </a:p>
          <a:p>
            <a:pPr lvl="1"/>
            <a:r>
              <a:rPr lang="en-US" dirty="0"/>
              <a:t>They may have trouble following a familiar recipe or keeping track of monthly bills</a:t>
            </a:r>
          </a:p>
          <a:p>
            <a:pPr lvl="1"/>
            <a:r>
              <a:rPr lang="en-US" dirty="0"/>
              <a:t>They may have difficulty concentrating and take much longer to do things than they did before</a:t>
            </a:r>
          </a:p>
          <a:p>
            <a:pPr lvl="1"/>
            <a:endParaRPr lang="en-US" dirty="0"/>
          </a:p>
          <a:p>
            <a:r>
              <a:rPr lang="en-US" b="1" dirty="0"/>
              <a:t>What's typical? </a:t>
            </a:r>
            <a:r>
              <a:rPr lang="en-US" sz="2400" b="0" dirty="0"/>
              <a:t>Making occasional errors when balancing a checkbook</a:t>
            </a:r>
          </a:p>
          <a:p>
            <a:endParaRPr lang="en-US" sz="2400" b="0" dirty="0"/>
          </a:p>
        </p:txBody>
      </p:sp>
      <p:pic>
        <p:nvPicPr>
          <p:cNvPr id="4" name="Picture 3" descr="A hand holding a piece of puzzle&#10;&#10;Description automatically generated">
            <a:extLst>
              <a:ext uri="{FF2B5EF4-FFF2-40B4-BE49-F238E27FC236}">
                <a16:creationId xmlns:a16="http://schemas.microsoft.com/office/drawing/2014/main" id="{7B644F39-1755-08DD-4276-6DB779917E2F}"/>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142731" y="1699708"/>
            <a:ext cx="4694893" cy="312357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Box 4">
            <a:extLst>
              <a:ext uri="{FF2B5EF4-FFF2-40B4-BE49-F238E27FC236}">
                <a16:creationId xmlns:a16="http://schemas.microsoft.com/office/drawing/2014/main" id="{A539C97F-FD1A-D1ED-9C98-07F118F8E6FA}"/>
              </a:ext>
            </a:extLst>
          </p:cNvPr>
          <p:cNvSpPr txBox="1"/>
          <p:nvPr/>
        </p:nvSpPr>
        <p:spPr>
          <a:xfrm>
            <a:off x="7342914" y="4823279"/>
            <a:ext cx="3845040" cy="230832"/>
          </a:xfrm>
          <a:prstGeom prst="rect">
            <a:avLst/>
          </a:prstGeom>
          <a:noFill/>
        </p:spPr>
        <p:txBody>
          <a:bodyPr wrap="square" rtlCol="0">
            <a:spAutoFit/>
          </a:bodyPr>
          <a:lstStyle/>
          <a:p>
            <a:r>
              <a:rPr lang="en-US" sz="900">
                <a:hlinkClick r:id="rId4" tooltip="https://www.freeimageslive.co.uk/free_stock_image/solve-puzzle-jpg"/>
              </a:rPr>
              <a:t>This Photo</a:t>
            </a:r>
            <a:r>
              <a:rPr lang="en-US" sz="900"/>
              <a:t> by Unknown Author is licensed under </a:t>
            </a:r>
            <a:r>
              <a:rPr lang="en-US" sz="900">
                <a:hlinkClick r:id="rId5" tooltip="https://creativecommons.org/licenses/by/3.0/"/>
              </a:rPr>
              <a:t>CC BY</a:t>
            </a:r>
            <a:endParaRPr lang="en-US" sz="900"/>
          </a:p>
        </p:txBody>
      </p:sp>
      <p:sp>
        <p:nvSpPr>
          <p:cNvPr id="2" name="TextBox 1">
            <a:extLst>
              <a:ext uri="{FF2B5EF4-FFF2-40B4-BE49-F238E27FC236}">
                <a16:creationId xmlns:a16="http://schemas.microsoft.com/office/drawing/2014/main" id="{A9858464-0574-E934-9FE4-AC997533E584}"/>
              </a:ext>
            </a:extLst>
          </p:cNvPr>
          <p:cNvSpPr txBox="1"/>
          <p:nvPr/>
        </p:nvSpPr>
        <p:spPr>
          <a:xfrm>
            <a:off x="7756264" y="6303981"/>
            <a:ext cx="184731" cy="369332"/>
          </a:xfrm>
          <a:prstGeom prst="rect">
            <a:avLst/>
          </a:prstGeom>
          <a:noFill/>
        </p:spPr>
        <p:txBody>
          <a:bodyPr wrap="none" rtlCol="0">
            <a:spAutoFit/>
          </a:bodyPr>
          <a:lstStyle/>
          <a:p>
            <a:endParaRPr lang="en-US" dirty="0"/>
          </a:p>
        </p:txBody>
      </p:sp>
      <p:sp>
        <p:nvSpPr>
          <p:cNvPr id="6" name="TextBox 5">
            <a:extLst>
              <a:ext uri="{FF2B5EF4-FFF2-40B4-BE49-F238E27FC236}">
                <a16:creationId xmlns:a16="http://schemas.microsoft.com/office/drawing/2014/main" id="{159584BD-F0E3-AB3E-06AC-4478191BE2F5}"/>
              </a:ext>
            </a:extLst>
          </p:cNvPr>
          <p:cNvSpPr txBox="1"/>
          <p:nvPr/>
        </p:nvSpPr>
        <p:spPr>
          <a:xfrm>
            <a:off x="7024744" y="6303981"/>
            <a:ext cx="184731" cy="369332"/>
          </a:xfrm>
          <a:prstGeom prst="rect">
            <a:avLst/>
          </a:prstGeom>
          <a:noFill/>
        </p:spPr>
        <p:txBody>
          <a:bodyPr wrap="none" rtlCol="0">
            <a:spAutoFit/>
          </a:bodyPr>
          <a:lstStyle/>
          <a:p>
            <a:endParaRPr lang="en-US" dirty="0"/>
          </a:p>
        </p:txBody>
      </p:sp>
      <p:sp>
        <p:nvSpPr>
          <p:cNvPr id="7" name="TextBox 6">
            <a:extLst>
              <a:ext uri="{FF2B5EF4-FFF2-40B4-BE49-F238E27FC236}">
                <a16:creationId xmlns:a16="http://schemas.microsoft.com/office/drawing/2014/main" id="{2194728C-91A9-B14C-6F59-C8958B100E3A}"/>
              </a:ext>
            </a:extLst>
          </p:cNvPr>
          <p:cNvSpPr txBox="1"/>
          <p:nvPr/>
        </p:nvSpPr>
        <p:spPr>
          <a:xfrm>
            <a:off x="3674853" y="5672894"/>
            <a:ext cx="3197670" cy="369332"/>
          </a:xfrm>
          <a:prstGeom prst="rect">
            <a:avLst/>
          </a:prstGeom>
          <a:noFill/>
        </p:spPr>
        <p:txBody>
          <a:bodyPr wrap="none" rtlCol="0">
            <a:spAutoFit/>
          </a:bodyPr>
          <a:lstStyle/>
          <a:p>
            <a:r>
              <a:rPr lang="en-US" sz="1800" b="0" dirty="0"/>
              <a:t> </a:t>
            </a:r>
            <a:r>
              <a:rPr lang="en-US" sz="1200" b="0" dirty="0"/>
              <a:t>(</a:t>
            </a:r>
            <a:r>
              <a:rPr lang="en-US" sz="1200" b="0" i="1" dirty="0"/>
              <a:t>Know the 10 Signs of Alzheimer’s Disease</a:t>
            </a:r>
            <a:r>
              <a:rPr lang="en-US" sz="1200" b="0" dirty="0"/>
              <a:t>, n.d.</a:t>
            </a:r>
            <a:endParaRPr lang="en-US" sz="1200" dirty="0"/>
          </a:p>
        </p:txBody>
      </p:sp>
    </p:spTree>
    <p:custDataLst>
      <p:tags r:id="rId1"/>
    </p:custDataLst>
    <p:extLst>
      <p:ext uri="{BB962C8B-B14F-4D97-AF65-F5344CB8AC3E}">
        <p14:creationId xmlns:p14="http://schemas.microsoft.com/office/powerpoint/2010/main" val="42240008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6645" y="615875"/>
            <a:ext cx="7151779" cy="5688105"/>
          </a:xfrm>
        </p:spPr>
        <p:txBody>
          <a:bodyPr>
            <a:normAutofit/>
          </a:bodyPr>
          <a:lstStyle/>
          <a:p>
            <a:r>
              <a:rPr lang="en-US" b="1" dirty="0"/>
              <a:t>Difficulty completing familiar tasks at home, at work or at leisure</a:t>
            </a:r>
            <a:endParaRPr lang="en-US" dirty="0"/>
          </a:p>
          <a:p>
            <a:pPr lvl="1"/>
            <a:r>
              <a:rPr lang="en-US" dirty="0"/>
              <a:t>People with Alzheimer’s often find it hard to complete daily tasks</a:t>
            </a:r>
          </a:p>
          <a:p>
            <a:pPr lvl="1"/>
            <a:r>
              <a:rPr lang="en-US" dirty="0"/>
              <a:t>May have trouble driving to a familiar location</a:t>
            </a:r>
          </a:p>
          <a:p>
            <a:pPr lvl="1"/>
            <a:r>
              <a:rPr lang="en-US" dirty="0"/>
              <a:t>May have trouble managing a budget at home or work </a:t>
            </a:r>
          </a:p>
          <a:p>
            <a:pPr lvl="1"/>
            <a:r>
              <a:rPr lang="en-US" dirty="0"/>
              <a:t>May not remember the rules of a favorite game </a:t>
            </a:r>
          </a:p>
          <a:p>
            <a:r>
              <a:rPr lang="en-US" b="1" dirty="0"/>
              <a:t>What’s typical? </a:t>
            </a:r>
            <a:r>
              <a:rPr lang="en-US" sz="2400" b="0" dirty="0"/>
              <a:t>Occasionally needing help to use the settings on a microwave or to record a television show </a:t>
            </a:r>
          </a:p>
        </p:txBody>
      </p:sp>
      <p:pic>
        <p:nvPicPr>
          <p:cNvPr id="4" name="Picture 3" descr="An elderly person comforting a person&#10;&#10;Description automatically generated">
            <a:extLst>
              <a:ext uri="{FF2B5EF4-FFF2-40B4-BE49-F238E27FC236}">
                <a16:creationId xmlns:a16="http://schemas.microsoft.com/office/drawing/2014/main" id="{4A1A6595-D989-914A-EF67-75CF7E8B1271}"/>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648424" y="1854741"/>
            <a:ext cx="4305115" cy="314851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Box 4">
            <a:extLst>
              <a:ext uri="{FF2B5EF4-FFF2-40B4-BE49-F238E27FC236}">
                <a16:creationId xmlns:a16="http://schemas.microsoft.com/office/drawing/2014/main" id="{CDD8C1D8-4500-3C2A-AAC3-2A367EEF9A3C}"/>
              </a:ext>
            </a:extLst>
          </p:cNvPr>
          <p:cNvSpPr txBox="1"/>
          <p:nvPr/>
        </p:nvSpPr>
        <p:spPr>
          <a:xfrm>
            <a:off x="7648423" y="5084701"/>
            <a:ext cx="3238315" cy="230832"/>
          </a:xfrm>
          <a:prstGeom prst="rect">
            <a:avLst/>
          </a:prstGeom>
          <a:noFill/>
        </p:spPr>
        <p:txBody>
          <a:bodyPr wrap="square" rtlCol="0">
            <a:spAutoFit/>
          </a:bodyPr>
          <a:lstStyle/>
          <a:p>
            <a:r>
              <a:rPr lang="en-US" sz="900" dirty="0">
                <a:hlinkClick r:id="rId4" tooltip="https://www.somospacientes.com/noticias/asociaciones/alianza-europea-para-investigar-la-prevencion-del-alzheimer/"/>
              </a:rPr>
              <a:t>This Photo</a:t>
            </a:r>
            <a:r>
              <a:rPr lang="en-US" sz="900" dirty="0"/>
              <a:t> by Unknown Author is licensed under </a:t>
            </a:r>
            <a:r>
              <a:rPr lang="en-US" sz="900" dirty="0">
                <a:hlinkClick r:id="rId5" tooltip="https://creativecommons.org/licenses/by-nc-nd/3.0/"/>
              </a:rPr>
              <a:t>CC BY-NC-ND</a:t>
            </a:r>
            <a:endParaRPr lang="en-US" sz="900" dirty="0"/>
          </a:p>
        </p:txBody>
      </p:sp>
      <p:sp>
        <p:nvSpPr>
          <p:cNvPr id="2" name="TextBox 1">
            <a:extLst>
              <a:ext uri="{FF2B5EF4-FFF2-40B4-BE49-F238E27FC236}">
                <a16:creationId xmlns:a16="http://schemas.microsoft.com/office/drawing/2014/main" id="{5882F23C-1EF5-51B9-F44E-D194158CB49D}"/>
              </a:ext>
            </a:extLst>
          </p:cNvPr>
          <p:cNvSpPr txBox="1"/>
          <p:nvPr/>
        </p:nvSpPr>
        <p:spPr>
          <a:xfrm>
            <a:off x="4072534" y="5315533"/>
            <a:ext cx="3197670" cy="369332"/>
          </a:xfrm>
          <a:prstGeom prst="rect">
            <a:avLst/>
          </a:prstGeom>
          <a:noFill/>
        </p:spPr>
        <p:txBody>
          <a:bodyPr wrap="none" rtlCol="0">
            <a:spAutoFit/>
          </a:bodyPr>
          <a:lstStyle/>
          <a:p>
            <a:r>
              <a:rPr lang="en-US" sz="1800" b="0" dirty="0"/>
              <a:t> </a:t>
            </a:r>
            <a:r>
              <a:rPr lang="en-US" sz="1200" b="0" dirty="0"/>
              <a:t>(</a:t>
            </a:r>
            <a:r>
              <a:rPr lang="en-US" sz="1200" b="0" i="1" dirty="0"/>
              <a:t>Know the 10 Signs of Alzheimer’s Disease</a:t>
            </a:r>
            <a:r>
              <a:rPr lang="en-US" sz="1200" b="0" dirty="0"/>
              <a:t>, n.d.)</a:t>
            </a:r>
            <a:endParaRPr lang="en-US" sz="1200" dirty="0"/>
          </a:p>
        </p:txBody>
      </p:sp>
    </p:spTree>
    <p:custDataLst>
      <p:tags r:id="rId1"/>
    </p:custDataLst>
    <p:extLst>
      <p:ext uri="{BB962C8B-B14F-4D97-AF65-F5344CB8AC3E}">
        <p14:creationId xmlns:p14="http://schemas.microsoft.com/office/powerpoint/2010/main" val="24622342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2178" y="1077105"/>
            <a:ext cx="6834688" cy="4496696"/>
          </a:xfrm>
        </p:spPr>
        <p:txBody>
          <a:bodyPr>
            <a:normAutofit/>
          </a:bodyPr>
          <a:lstStyle/>
          <a:p>
            <a:r>
              <a:rPr lang="en-US" b="1" dirty="0"/>
              <a:t>Confusion with time or place</a:t>
            </a:r>
          </a:p>
          <a:p>
            <a:pPr marL="457200" indent="-457200">
              <a:buFont typeface="Arial" panose="020B0604020202020204" pitchFamily="34" charset="0"/>
              <a:buChar char="•"/>
            </a:pPr>
            <a:r>
              <a:rPr lang="en-US" sz="2400" b="0" dirty="0"/>
              <a:t>People with Alzheimer's can lose track of dates, seasons and the passage of time</a:t>
            </a:r>
          </a:p>
          <a:p>
            <a:pPr marL="457200" indent="-457200">
              <a:buFont typeface="Arial" panose="020B0604020202020204" pitchFamily="34" charset="0"/>
              <a:buChar char="•"/>
            </a:pPr>
            <a:r>
              <a:rPr lang="en-US" sz="2400" b="0" dirty="0"/>
              <a:t>They may have trouble understanding something if it is not happening immediately</a:t>
            </a:r>
          </a:p>
          <a:p>
            <a:pPr marL="457200" indent="-457200">
              <a:buFont typeface="Arial" panose="020B0604020202020204" pitchFamily="34" charset="0"/>
              <a:buChar char="•"/>
            </a:pPr>
            <a:r>
              <a:rPr lang="en-US" sz="2400" b="0" dirty="0"/>
              <a:t>They may forget where they are or how they got there</a:t>
            </a:r>
          </a:p>
          <a:p>
            <a:r>
              <a:rPr lang="en-US" dirty="0"/>
              <a:t> </a:t>
            </a:r>
            <a:r>
              <a:rPr lang="en-US" b="1" dirty="0"/>
              <a:t>What's typical? </a:t>
            </a:r>
            <a:r>
              <a:rPr lang="en-US" sz="2400" b="0" dirty="0"/>
              <a:t>Getting confused about the day of the week but figuring it out later</a:t>
            </a:r>
          </a:p>
        </p:txBody>
      </p:sp>
      <p:pic>
        <p:nvPicPr>
          <p:cNvPr id="4" name="Picture 3" descr="A person with his hand in his head&#10;&#10;Description automatically generated">
            <a:extLst>
              <a:ext uri="{FF2B5EF4-FFF2-40B4-BE49-F238E27FC236}">
                <a16:creationId xmlns:a16="http://schemas.microsoft.com/office/drawing/2014/main" id="{701DA88B-234E-CC49-E512-80D83921410D}"/>
              </a:ext>
            </a:extLst>
          </p:cNvPr>
          <p:cNvPicPr>
            <a:picLocks noChangeAspect="1"/>
          </p:cNvPicPr>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l="10714" r="4956"/>
          <a:stretch/>
        </p:blipFill>
        <p:spPr>
          <a:xfrm>
            <a:off x="7196865" y="1076885"/>
            <a:ext cx="4819427" cy="4381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Box 4">
            <a:extLst>
              <a:ext uri="{FF2B5EF4-FFF2-40B4-BE49-F238E27FC236}">
                <a16:creationId xmlns:a16="http://schemas.microsoft.com/office/drawing/2014/main" id="{BC5DE0AE-D229-BBCE-6823-44C7AE691C71}"/>
              </a:ext>
            </a:extLst>
          </p:cNvPr>
          <p:cNvSpPr txBox="1"/>
          <p:nvPr/>
        </p:nvSpPr>
        <p:spPr>
          <a:xfrm>
            <a:off x="7089288" y="5458385"/>
            <a:ext cx="3581400" cy="230832"/>
          </a:xfrm>
          <a:prstGeom prst="rect">
            <a:avLst/>
          </a:prstGeom>
          <a:noFill/>
        </p:spPr>
        <p:txBody>
          <a:bodyPr wrap="square" rtlCol="0">
            <a:spAutoFit/>
          </a:bodyPr>
          <a:lstStyle/>
          <a:p>
            <a:r>
              <a:rPr lang="en-US" sz="900" dirty="0">
                <a:hlinkClick r:id="rId4" tooltip="https://loonylabs.org/2016/07/11/"/>
              </a:rPr>
              <a:t>This Photo</a:t>
            </a:r>
            <a:r>
              <a:rPr lang="en-US" sz="900" dirty="0"/>
              <a:t> by Unknown Author is licensed under </a:t>
            </a:r>
            <a:r>
              <a:rPr lang="en-US" sz="900" dirty="0">
                <a:hlinkClick r:id="rId5" tooltip="https://creativecommons.org/licenses/by-nc-nd/3.0/"/>
              </a:rPr>
              <a:t>CC BY-NC-ND</a:t>
            </a:r>
            <a:endParaRPr lang="en-US" sz="900" dirty="0"/>
          </a:p>
        </p:txBody>
      </p:sp>
      <p:sp>
        <p:nvSpPr>
          <p:cNvPr id="2" name="TextBox 1">
            <a:extLst>
              <a:ext uri="{FF2B5EF4-FFF2-40B4-BE49-F238E27FC236}">
                <a16:creationId xmlns:a16="http://schemas.microsoft.com/office/drawing/2014/main" id="{91AE998D-6076-4D7D-AFAD-61B4E9BA5849}"/>
              </a:ext>
            </a:extLst>
          </p:cNvPr>
          <p:cNvSpPr txBox="1"/>
          <p:nvPr/>
        </p:nvSpPr>
        <p:spPr>
          <a:xfrm>
            <a:off x="2746109" y="5204469"/>
            <a:ext cx="3197670" cy="369332"/>
          </a:xfrm>
          <a:prstGeom prst="rect">
            <a:avLst/>
          </a:prstGeom>
          <a:noFill/>
        </p:spPr>
        <p:txBody>
          <a:bodyPr wrap="none" rtlCol="0">
            <a:spAutoFit/>
          </a:bodyPr>
          <a:lstStyle/>
          <a:p>
            <a:r>
              <a:rPr lang="en-US" sz="1800" b="0" dirty="0"/>
              <a:t> </a:t>
            </a:r>
            <a:r>
              <a:rPr lang="en-US" sz="1200" b="0" dirty="0"/>
              <a:t>(</a:t>
            </a:r>
            <a:r>
              <a:rPr lang="en-US" sz="1200" b="0" i="1" dirty="0"/>
              <a:t>Know the 10 Signs of Alzheimer’s Disease</a:t>
            </a:r>
            <a:r>
              <a:rPr lang="en-US" sz="1200" b="0" dirty="0"/>
              <a:t>, n.d.)</a:t>
            </a:r>
            <a:endParaRPr lang="en-US" sz="1200" dirty="0"/>
          </a:p>
        </p:txBody>
      </p:sp>
    </p:spTree>
    <p:custDataLst>
      <p:tags r:id="rId1"/>
    </p:custDataLst>
    <p:extLst>
      <p:ext uri="{BB962C8B-B14F-4D97-AF65-F5344CB8AC3E}">
        <p14:creationId xmlns:p14="http://schemas.microsoft.com/office/powerpoint/2010/main" val="30516351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5220" y="541801"/>
            <a:ext cx="6672887" cy="5602276"/>
          </a:xfrm>
        </p:spPr>
        <p:txBody>
          <a:bodyPr>
            <a:normAutofit/>
          </a:bodyPr>
          <a:lstStyle/>
          <a:p>
            <a:r>
              <a:rPr lang="en-US" b="1" dirty="0"/>
              <a:t>Trouble understanding visual images and spatial relationships</a:t>
            </a:r>
          </a:p>
          <a:p>
            <a:pPr lvl="1"/>
            <a:r>
              <a:rPr lang="en-US" dirty="0"/>
              <a:t>For some people, having vision problems is a sign of Alzheimer’s.  They may have difficulty:</a:t>
            </a:r>
          </a:p>
          <a:p>
            <a:pPr lvl="2"/>
            <a:r>
              <a:rPr lang="en-US" dirty="0"/>
              <a:t>Reading</a:t>
            </a:r>
          </a:p>
          <a:p>
            <a:pPr lvl="2"/>
            <a:r>
              <a:rPr lang="en-US" dirty="0"/>
              <a:t>Judging distance </a:t>
            </a:r>
          </a:p>
          <a:p>
            <a:pPr lvl="2"/>
            <a:r>
              <a:rPr lang="en-US" dirty="0"/>
              <a:t>Determining color or contrast</a:t>
            </a:r>
          </a:p>
          <a:p>
            <a:pPr lvl="2"/>
            <a:r>
              <a:rPr lang="en-US" dirty="0"/>
              <a:t>In terms of perception, they may pass a mirror and think someone else is in the room</a:t>
            </a:r>
          </a:p>
          <a:p>
            <a:pPr lvl="2"/>
            <a:r>
              <a:rPr lang="en-US" dirty="0"/>
              <a:t>They may not recognize their own reflection</a:t>
            </a:r>
          </a:p>
          <a:p>
            <a:r>
              <a:rPr lang="en-US" b="1" dirty="0"/>
              <a:t>What's typical? </a:t>
            </a:r>
            <a:r>
              <a:rPr lang="en-US" sz="2400" b="0" dirty="0"/>
              <a:t>Vision changes related to cataracts</a:t>
            </a:r>
          </a:p>
        </p:txBody>
      </p:sp>
      <p:pic>
        <p:nvPicPr>
          <p:cNvPr id="12" name="Picture 11" descr="A view of a river through a pipe&#10;&#10;Description automatically generated">
            <a:extLst>
              <a:ext uri="{FF2B5EF4-FFF2-40B4-BE49-F238E27FC236}">
                <a16:creationId xmlns:a16="http://schemas.microsoft.com/office/drawing/2014/main" id="{796FDEA4-1D95-5946-39AE-EF4FBA184C34}"/>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138107" y="1121436"/>
            <a:ext cx="4929403" cy="41194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3" name="TextBox 12">
            <a:extLst>
              <a:ext uri="{FF2B5EF4-FFF2-40B4-BE49-F238E27FC236}">
                <a16:creationId xmlns:a16="http://schemas.microsoft.com/office/drawing/2014/main" id="{315A3D64-0D58-8CC7-5253-3A9C3FA7FD1E}"/>
              </a:ext>
            </a:extLst>
          </p:cNvPr>
          <p:cNvSpPr txBox="1"/>
          <p:nvPr/>
        </p:nvSpPr>
        <p:spPr>
          <a:xfrm>
            <a:off x="7317950" y="5241436"/>
            <a:ext cx="3319429" cy="230832"/>
          </a:xfrm>
          <a:prstGeom prst="rect">
            <a:avLst/>
          </a:prstGeom>
          <a:noFill/>
        </p:spPr>
        <p:txBody>
          <a:bodyPr wrap="square" rtlCol="0">
            <a:spAutoFit/>
          </a:bodyPr>
          <a:lstStyle/>
          <a:p>
            <a:r>
              <a:rPr lang="en-US" sz="900" dirty="0">
                <a:hlinkClick r:id="rId4" tooltip="https://www.flickr.com/photos/tonythemisfit/3810944998/"/>
              </a:rPr>
              <a:t>This Photo</a:t>
            </a:r>
            <a:r>
              <a:rPr lang="en-US" sz="900" dirty="0"/>
              <a:t> by Unknown Author is licensed under </a:t>
            </a:r>
            <a:r>
              <a:rPr lang="en-US" sz="900" dirty="0">
                <a:hlinkClick r:id="rId5" tooltip="https://creativecommons.org/licenses/by/3.0/"/>
              </a:rPr>
              <a:t>CC BY</a:t>
            </a:r>
            <a:endParaRPr lang="en-US" sz="900" dirty="0"/>
          </a:p>
        </p:txBody>
      </p:sp>
      <p:sp>
        <p:nvSpPr>
          <p:cNvPr id="2" name="TextBox 1">
            <a:extLst>
              <a:ext uri="{FF2B5EF4-FFF2-40B4-BE49-F238E27FC236}">
                <a16:creationId xmlns:a16="http://schemas.microsoft.com/office/drawing/2014/main" id="{2B5DC12A-1283-E159-F898-048FBB02AC71}"/>
              </a:ext>
            </a:extLst>
          </p:cNvPr>
          <p:cNvSpPr txBox="1"/>
          <p:nvPr/>
        </p:nvSpPr>
        <p:spPr>
          <a:xfrm>
            <a:off x="2746109" y="5472268"/>
            <a:ext cx="3197670" cy="369332"/>
          </a:xfrm>
          <a:prstGeom prst="rect">
            <a:avLst/>
          </a:prstGeom>
          <a:noFill/>
        </p:spPr>
        <p:txBody>
          <a:bodyPr wrap="none" rtlCol="0">
            <a:spAutoFit/>
          </a:bodyPr>
          <a:lstStyle/>
          <a:p>
            <a:r>
              <a:rPr lang="en-US" sz="1800" b="0" dirty="0"/>
              <a:t> </a:t>
            </a:r>
            <a:r>
              <a:rPr lang="en-US" sz="1200" b="0" dirty="0"/>
              <a:t>(</a:t>
            </a:r>
            <a:r>
              <a:rPr lang="en-US" sz="1200" b="0" i="1" dirty="0"/>
              <a:t>Know the 10 Signs of Alzheimer’s Disease</a:t>
            </a:r>
            <a:r>
              <a:rPr lang="en-US" sz="1200" b="0" dirty="0"/>
              <a:t>, n.d.)</a:t>
            </a:r>
            <a:endParaRPr lang="en-US" sz="1200" dirty="0"/>
          </a:p>
        </p:txBody>
      </p:sp>
    </p:spTree>
    <p:custDataLst>
      <p:tags r:id="rId1"/>
    </p:custDataLst>
    <p:extLst>
      <p:ext uri="{BB962C8B-B14F-4D97-AF65-F5344CB8AC3E}">
        <p14:creationId xmlns:p14="http://schemas.microsoft.com/office/powerpoint/2010/main" val="18565845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2023" y="744791"/>
            <a:ext cx="7594897" cy="5368417"/>
          </a:xfrm>
        </p:spPr>
        <p:txBody>
          <a:bodyPr>
            <a:normAutofit/>
          </a:bodyPr>
          <a:lstStyle/>
          <a:p>
            <a:pPr>
              <a:lnSpc>
                <a:spcPct val="110000"/>
              </a:lnSpc>
            </a:pPr>
            <a:r>
              <a:rPr lang="en-US" b="1" dirty="0"/>
              <a:t>New problems with words in speaking or writing </a:t>
            </a:r>
          </a:p>
          <a:p>
            <a:pPr marL="457200" indent="-457200">
              <a:lnSpc>
                <a:spcPct val="110000"/>
              </a:lnSpc>
              <a:buFont typeface="Arial" panose="020B0604020202020204" pitchFamily="34" charset="0"/>
              <a:buChar char="•"/>
            </a:pPr>
            <a:r>
              <a:rPr lang="en-US" b="0" dirty="0"/>
              <a:t>People with Alzheimer's may have trouble following or joining a conversation</a:t>
            </a:r>
          </a:p>
          <a:p>
            <a:pPr lvl="1">
              <a:lnSpc>
                <a:spcPct val="110000"/>
              </a:lnSpc>
            </a:pPr>
            <a:r>
              <a:rPr lang="en-US" sz="2200" dirty="0"/>
              <a:t>may stop in the middle of a conversation and have no idea how to continue </a:t>
            </a:r>
          </a:p>
          <a:p>
            <a:pPr lvl="1">
              <a:lnSpc>
                <a:spcPct val="110000"/>
              </a:lnSpc>
            </a:pPr>
            <a:r>
              <a:rPr lang="en-US" sz="2200" dirty="0"/>
              <a:t>may repeat themselves</a:t>
            </a:r>
          </a:p>
          <a:p>
            <a:pPr lvl="1">
              <a:lnSpc>
                <a:spcPct val="110000"/>
              </a:lnSpc>
            </a:pPr>
            <a:r>
              <a:rPr lang="en-US" sz="2200" dirty="0"/>
              <a:t>may struggle with vocabulary, have problems finding the right word or call things by the wrong name (e.g., calling a watch a "hand clock")</a:t>
            </a:r>
          </a:p>
          <a:p>
            <a:pPr>
              <a:lnSpc>
                <a:spcPct val="110000"/>
              </a:lnSpc>
            </a:pPr>
            <a:r>
              <a:rPr lang="en-US" b="1" dirty="0"/>
              <a:t>What's typical? </a:t>
            </a:r>
            <a:r>
              <a:rPr lang="en-US" sz="2200" b="0" dirty="0"/>
              <a:t>Sometimes having trouble finding the right word</a:t>
            </a:r>
          </a:p>
        </p:txBody>
      </p:sp>
      <p:pic>
        <p:nvPicPr>
          <p:cNvPr id="10" name="Picture 9" descr="A person wearing a gold watch&#10;&#10;Description automatically generated">
            <a:extLst>
              <a:ext uri="{FF2B5EF4-FFF2-40B4-BE49-F238E27FC236}">
                <a16:creationId xmlns:a16="http://schemas.microsoft.com/office/drawing/2014/main" id="{0BB26E3F-70FB-0C96-F602-A78AA98D2B19}"/>
              </a:ext>
            </a:extLst>
          </p:cNvPr>
          <p:cNvPicPr>
            <a:picLocks noChangeAspect="1"/>
          </p:cNvPicPr>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l="8863" r="10117"/>
          <a:stretch/>
        </p:blipFill>
        <p:spPr>
          <a:xfrm>
            <a:off x="8487784" y="0"/>
            <a:ext cx="3704216" cy="6858000"/>
          </a:xfrm>
          <a:prstGeom prst="rect">
            <a:avLst/>
          </a:prstGeom>
        </p:spPr>
      </p:pic>
      <p:sp>
        <p:nvSpPr>
          <p:cNvPr id="2" name="TextBox 1">
            <a:extLst>
              <a:ext uri="{FF2B5EF4-FFF2-40B4-BE49-F238E27FC236}">
                <a16:creationId xmlns:a16="http://schemas.microsoft.com/office/drawing/2014/main" id="{B7DB0DBA-1254-18CE-CF66-93C7E27EFDE0}"/>
              </a:ext>
            </a:extLst>
          </p:cNvPr>
          <p:cNvSpPr txBox="1"/>
          <p:nvPr/>
        </p:nvSpPr>
        <p:spPr>
          <a:xfrm>
            <a:off x="5137893" y="6488668"/>
            <a:ext cx="3197670" cy="369332"/>
          </a:xfrm>
          <a:prstGeom prst="rect">
            <a:avLst/>
          </a:prstGeom>
          <a:noFill/>
        </p:spPr>
        <p:txBody>
          <a:bodyPr wrap="none" rtlCol="0">
            <a:spAutoFit/>
          </a:bodyPr>
          <a:lstStyle/>
          <a:p>
            <a:r>
              <a:rPr lang="en-US" sz="1800" b="0" dirty="0"/>
              <a:t> </a:t>
            </a:r>
            <a:r>
              <a:rPr lang="en-US" sz="1200" b="0" dirty="0"/>
              <a:t>(</a:t>
            </a:r>
            <a:r>
              <a:rPr lang="en-US" sz="1200" b="0" i="1" dirty="0"/>
              <a:t>Know the 10 Signs of Alzheimer’s Disease</a:t>
            </a:r>
            <a:r>
              <a:rPr lang="en-US" sz="1200" b="0" dirty="0"/>
              <a:t>, n.d.)</a:t>
            </a:r>
            <a:endParaRPr lang="en-US" sz="1200" dirty="0"/>
          </a:p>
        </p:txBody>
      </p:sp>
    </p:spTree>
    <p:custDataLst>
      <p:tags r:id="rId1"/>
    </p:custDataLst>
    <p:extLst>
      <p:ext uri="{BB962C8B-B14F-4D97-AF65-F5344CB8AC3E}">
        <p14:creationId xmlns:p14="http://schemas.microsoft.com/office/powerpoint/2010/main" val="1517708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08165" y="756474"/>
            <a:ext cx="6810216" cy="4355128"/>
          </a:xfrm>
        </p:spPr>
        <p:txBody>
          <a:bodyPr>
            <a:normAutofit/>
          </a:bodyPr>
          <a:lstStyle/>
          <a:p>
            <a:r>
              <a:rPr lang="en-US" b="1" dirty="0"/>
              <a:t>Misplacing things and losing the ability to retrace steps</a:t>
            </a:r>
            <a:endParaRPr lang="en-US" dirty="0"/>
          </a:p>
          <a:p>
            <a:pPr lvl="1"/>
            <a:r>
              <a:rPr lang="en-US" dirty="0"/>
              <a:t>may put things in unusual places</a:t>
            </a:r>
          </a:p>
          <a:p>
            <a:pPr lvl="1"/>
            <a:r>
              <a:rPr lang="en-US" dirty="0"/>
              <a:t>may lose things and be unable to go back over their steps to find them again</a:t>
            </a:r>
          </a:p>
          <a:p>
            <a:pPr lvl="1"/>
            <a:r>
              <a:rPr lang="en-US" dirty="0"/>
              <a:t>may accuse others of stealing</a:t>
            </a:r>
          </a:p>
          <a:p>
            <a:pPr lvl="1"/>
            <a:r>
              <a:rPr lang="en-US" dirty="0"/>
              <a:t>This may occur more frequently over time</a:t>
            </a:r>
          </a:p>
          <a:p>
            <a:r>
              <a:rPr lang="en-US" b="1" dirty="0"/>
              <a:t>What's typical? </a:t>
            </a:r>
            <a:r>
              <a:rPr lang="en-US" sz="2400" b="0" dirty="0"/>
              <a:t>Misplacing things from time to time, such as a pair of glasses or the remote control</a:t>
            </a:r>
          </a:p>
        </p:txBody>
      </p:sp>
      <p:pic>
        <p:nvPicPr>
          <p:cNvPr id="4" name="Picture 3" descr="A person doing push ups on the floor&#10;&#10;Description automatically generated">
            <a:extLst>
              <a:ext uri="{FF2B5EF4-FFF2-40B4-BE49-F238E27FC236}">
                <a16:creationId xmlns:a16="http://schemas.microsoft.com/office/drawing/2014/main" id="{643D22DC-5E9E-8415-9564-FA2E7658D3FD}"/>
              </a:ext>
            </a:extLst>
          </p:cNvPr>
          <p:cNvPicPr>
            <a:picLocks noChangeAspect="1"/>
          </p:cNvPicPr>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l="19192"/>
          <a:stretch/>
        </p:blipFill>
        <p:spPr>
          <a:xfrm>
            <a:off x="7401261" y="743997"/>
            <a:ext cx="4618168" cy="381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Box 4">
            <a:extLst>
              <a:ext uri="{FF2B5EF4-FFF2-40B4-BE49-F238E27FC236}">
                <a16:creationId xmlns:a16="http://schemas.microsoft.com/office/drawing/2014/main" id="{EE626C97-2696-B3BA-1C5E-4B65AD44244A}"/>
              </a:ext>
            </a:extLst>
          </p:cNvPr>
          <p:cNvSpPr txBox="1"/>
          <p:nvPr/>
        </p:nvSpPr>
        <p:spPr>
          <a:xfrm>
            <a:off x="7532872" y="4553997"/>
            <a:ext cx="3248361" cy="230832"/>
          </a:xfrm>
          <a:prstGeom prst="rect">
            <a:avLst/>
          </a:prstGeom>
          <a:noFill/>
        </p:spPr>
        <p:txBody>
          <a:bodyPr wrap="square" rtlCol="0">
            <a:spAutoFit/>
          </a:bodyPr>
          <a:lstStyle/>
          <a:p>
            <a:r>
              <a:rPr lang="en-US" sz="900" dirty="0">
                <a:hlinkClick r:id="rId4" tooltip="https://www.the-generous-husband.com/2011/11/03/losing-your-marriage-over-lost-keys/"/>
              </a:rPr>
              <a:t>This Photo</a:t>
            </a:r>
            <a:r>
              <a:rPr lang="en-US" sz="900" dirty="0"/>
              <a:t> by Unknown Author is licensed under </a:t>
            </a:r>
            <a:r>
              <a:rPr lang="en-US" sz="900" dirty="0">
                <a:hlinkClick r:id="rId5" tooltip="https://creativecommons.org/licenses/by-nc-nd/3.0/"/>
              </a:rPr>
              <a:t>CC BY-NC-ND</a:t>
            </a:r>
            <a:endParaRPr lang="en-US" sz="900" dirty="0"/>
          </a:p>
        </p:txBody>
      </p:sp>
      <p:sp>
        <p:nvSpPr>
          <p:cNvPr id="2" name="TextBox 1">
            <a:extLst>
              <a:ext uri="{FF2B5EF4-FFF2-40B4-BE49-F238E27FC236}">
                <a16:creationId xmlns:a16="http://schemas.microsoft.com/office/drawing/2014/main" id="{7DEB447F-3D34-162C-0F56-95454B0181CC}"/>
              </a:ext>
            </a:extLst>
          </p:cNvPr>
          <p:cNvSpPr txBox="1"/>
          <p:nvPr/>
        </p:nvSpPr>
        <p:spPr>
          <a:xfrm>
            <a:off x="3813273" y="5111602"/>
            <a:ext cx="3197670" cy="369332"/>
          </a:xfrm>
          <a:prstGeom prst="rect">
            <a:avLst/>
          </a:prstGeom>
          <a:noFill/>
        </p:spPr>
        <p:txBody>
          <a:bodyPr wrap="none" rtlCol="0">
            <a:spAutoFit/>
          </a:bodyPr>
          <a:lstStyle/>
          <a:p>
            <a:r>
              <a:rPr lang="en-US" sz="1800" b="0" dirty="0"/>
              <a:t> </a:t>
            </a:r>
            <a:r>
              <a:rPr lang="en-US" sz="1200" b="0" dirty="0"/>
              <a:t>(</a:t>
            </a:r>
            <a:r>
              <a:rPr lang="en-US" sz="1200" b="0" i="1" dirty="0"/>
              <a:t>Know the 10 Signs of Alzheimer’s Disease</a:t>
            </a:r>
            <a:r>
              <a:rPr lang="en-US" sz="1200" b="0" dirty="0"/>
              <a:t>, n.d.)</a:t>
            </a:r>
            <a:endParaRPr lang="en-US" sz="1200" dirty="0"/>
          </a:p>
        </p:txBody>
      </p:sp>
    </p:spTree>
    <p:custDataLst>
      <p:tags r:id="rId1"/>
    </p:custDataLst>
    <p:extLst>
      <p:ext uri="{BB962C8B-B14F-4D97-AF65-F5344CB8AC3E}">
        <p14:creationId xmlns:p14="http://schemas.microsoft.com/office/powerpoint/2010/main" val="24217547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3469" y="795932"/>
            <a:ext cx="6734912" cy="5239596"/>
          </a:xfrm>
        </p:spPr>
        <p:txBody>
          <a:bodyPr>
            <a:normAutofit/>
          </a:bodyPr>
          <a:lstStyle/>
          <a:p>
            <a:pPr>
              <a:lnSpc>
                <a:spcPct val="110000"/>
              </a:lnSpc>
            </a:pPr>
            <a:r>
              <a:rPr lang="en-US" b="1" dirty="0"/>
              <a:t>Decreased or poor judgment</a:t>
            </a:r>
            <a:endParaRPr lang="en-US" dirty="0"/>
          </a:p>
          <a:p>
            <a:pPr marL="457200" indent="-457200">
              <a:lnSpc>
                <a:spcPct val="110000"/>
              </a:lnSpc>
              <a:buFont typeface="Arial" panose="020B0604020202020204" pitchFamily="34" charset="0"/>
              <a:buChar char="•"/>
            </a:pPr>
            <a:r>
              <a:rPr lang="en-US" sz="2400" b="0" dirty="0"/>
              <a:t>People with Alzheimer's may experience changes in judgment or decision making</a:t>
            </a:r>
          </a:p>
          <a:p>
            <a:pPr marL="342900" indent="-342900">
              <a:lnSpc>
                <a:spcPct val="110000"/>
              </a:lnSpc>
              <a:buFont typeface="Arial" panose="020B0604020202020204" pitchFamily="34" charset="0"/>
              <a:buChar char="•"/>
            </a:pPr>
            <a:r>
              <a:rPr lang="en-US" sz="2400" b="0" dirty="0"/>
              <a:t>may use poor judgment when dealing with money, giving large amounts to telemarketers</a:t>
            </a:r>
          </a:p>
          <a:p>
            <a:pPr marL="342900" indent="-342900">
              <a:lnSpc>
                <a:spcPct val="110000"/>
              </a:lnSpc>
              <a:buFont typeface="Arial" panose="020B0604020202020204" pitchFamily="34" charset="0"/>
              <a:buChar char="•"/>
            </a:pPr>
            <a:r>
              <a:rPr lang="en-US" sz="2400" b="0" dirty="0"/>
              <a:t>may pay less attention to grooming or keeping themselves clean</a:t>
            </a:r>
          </a:p>
          <a:p>
            <a:pPr lvl="1">
              <a:lnSpc>
                <a:spcPct val="110000"/>
              </a:lnSpc>
            </a:pPr>
            <a:endParaRPr lang="en-US" dirty="0"/>
          </a:p>
          <a:p>
            <a:pPr>
              <a:lnSpc>
                <a:spcPct val="110000"/>
              </a:lnSpc>
            </a:pPr>
            <a:r>
              <a:rPr lang="en-US" b="1" dirty="0"/>
              <a:t>What's typical? </a:t>
            </a:r>
            <a:r>
              <a:rPr lang="en-US" sz="2400" b="0" dirty="0"/>
              <a:t>Making a bad decision once in a while</a:t>
            </a:r>
          </a:p>
        </p:txBody>
      </p:sp>
      <p:pic>
        <p:nvPicPr>
          <p:cNvPr id="4" name="Picture 3" descr="An old person holding a cane&#10;&#10;Description automatically generated">
            <a:extLst>
              <a:ext uri="{FF2B5EF4-FFF2-40B4-BE49-F238E27FC236}">
                <a16:creationId xmlns:a16="http://schemas.microsoft.com/office/drawing/2014/main" id="{1867D723-82AA-AEAC-941E-ABCD70EEB6E5}"/>
              </a:ext>
            </a:extLst>
          </p:cNvPr>
          <p:cNvPicPr>
            <a:picLocks noChangeAspect="1"/>
          </p:cNvPicPr>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l="4826" r="2089"/>
          <a:stretch/>
        </p:blipFill>
        <p:spPr>
          <a:xfrm>
            <a:off x="7586661" y="422379"/>
            <a:ext cx="4446494" cy="561314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Box 4">
            <a:extLst>
              <a:ext uri="{FF2B5EF4-FFF2-40B4-BE49-F238E27FC236}">
                <a16:creationId xmlns:a16="http://schemas.microsoft.com/office/drawing/2014/main" id="{EB0ED729-CFA4-77AC-67FA-9F835F898318}"/>
              </a:ext>
            </a:extLst>
          </p:cNvPr>
          <p:cNvSpPr txBox="1"/>
          <p:nvPr/>
        </p:nvSpPr>
        <p:spPr>
          <a:xfrm>
            <a:off x="7586661" y="6035528"/>
            <a:ext cx="3470305" cy="230832"/>
          </a:xfrm>
          <a:prstGeom prst="rect">
            <a:avLst/>
          </a:prstGeom>
          <a:noFill/>
        </p:spPr>
        <p:txBody>
          <a:bodyPr wrap="square" rtlCol="0">
            <a:spAutoFit/>
          </a:bodyPr>
          <a:lstStyle/>
          <a:p>
            <a:r>
              <a:rPr lang="en-US" sz="900" dirty="0">
                <a:hlinkClick r:id="rId4" tooltip="https://betterhealthwhileaging.net/tag/resisting-help/"/>
              </a:rPr>
              <a:t>This Photo</a:t>
            </a:r>
            <a:r>
              <a:rPr lang="en-US" sz="900" dirty="0"/>
              <a:t> by Unknown Author is licensed under </a:t>
            </a:r>
            <a:r>
              <a:rPr lang="en-US" sz="900" dirty="0">
                <a:hlinkClick r:id="rId5" tooltip="https://creativecommons.org/licenses/by-nc-nd/3.0/"/>
              </a:rPr>
              <a:t>CC BY-NC-ND</a:t>
            </a:r>
            <a:endParaRPr lang="en-US" sz="900" dirty="0"/>
          </a:p>
        </p:txBody>
      </p:sp>
      <p:sp>
        <p:nvSpPr>
          <p:cNvPr id="2" name="TextBox 1">
            <a:extLst>
              <a:ext uri="{FF2B5EF4-FFF2-40B4-BE49-F238E27FC236}">
                <a16:creationId xmlns:a16="http://schemas.microsoft.com/office/drawing/2014/main" id="{6F7CC36F-7A10-E5A6-4BB7-17E3342E303A}"/>
              </a:ext>
            </a:extLst>
          </p:cNvPr>
          <p:cNvSpPr txBox="1"/>
          <p:nvPr/>
        </p:nvSpPr>
        <p:spPr>
          <a:xfrm>
            <a:off x="3711050" y="5695284"/>
            <a:ext cx="3197670" cy="369332"/>
          </a:xfrm>
          <a:prstGeom prst="rect">
            <a:avLst/>
          </a:prstGeom>
          <a:noFill/>
        </p:spPr>
        <p:txBody>
          <a:bodyPr wrap="none" rtlCol="0">
            <a:spAutoFit/>
          </a:bodyPr>
          <a:lstStyle/>
          <a:p>
            <a:r>
              <a:rPr lang="en-US" sz="1800" b="0" dirty="0"/>
              <a:t> </a:t>
            </a:r>
            <a:r>
              <a:rPr lang="en-US" sz="1200" b="0" dirty="0"/>
              <a:t>(</a:t>
            </a:r>
            <a:r>
              <a:rPr lang="en-US" sz="1200" b="0" i="1" dirty="0"/>
              <a:t>Know the 10 Signs of Alzheimer’s Disease</a:t>
            </a:r>
            <a:r>
              <a:rPr lang="en-US" sz="1200" b="0" dirty="0"/>
              <a:t>, n.d.)</a:t>
            </a:r>
            <a:endParaRPr lang="en-US" sz="1200" dirty="0"/>
          </a:p>
        </p:txBody>
      </p:sp>
    </p:spTree>
    <p:custDataLst>
      <p:tags r:id="rId1"/>
    </p:custDataLst>
    <p:extLst>
      <p:ext uri="{BB962C8B-B14F-4D97-AF65-F5344CB8AC3E}">
        <p14:creationId xmlns:p14="http://schemas.microsoft.com/office/powerpoint/2010/main" val="8667199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8437" y="1036442"/>
            <a:ext cx="6564207" cy="5158729"/>
          </a:xfrm>
        </p:spPr>
        <p:txBody>
          <a:bodyPr>
            <a:normAutofit/>
          </a:bodyPr>
          <a:lstStyle/>
          <a:p>
            <a:r>
              <a:rPr lang="en-US" b="1" dirty="0"/>
              <a:t>Withdrawal from work or social activities </a:t>
            </a:r>
          </a:p>
          <a:p>
            <a:pPr lvl="1"/>
            <a:r>
              <a:rPr lang="en-US" dirty="0"/>
              <a:t>may start to remove themselves from hobbies, social activities, work projects or sports</a:t>
            </a:r>
          </a:p>
          <a:p>
            <a:pPr lvl="1"/>
            <a:r>
              <a:rPr lang="en-US" dirty="0"/>
              <a:t>may have trouble keeping up with a favorite sports team or remembering how to complete a favorite hobby</a:t>
            </a:r>
          </a:p>
          <a:p>
            <a:pPr lvl="1"/>
            <a:r>
              <a:rPr lang="en-US" dirty="0"/>
              <a:t>may also avoid being social because of the changes they have experienced</a:t>
            </a:r>
          </a:p>
          <a:p>
            <a:r>
              <a:rPr lang="en-US" b="1" dirty="0"/>
              <a:t>What's typical? </a:t>
            </a:r>
            <a:r>
              <a:rPr lang="en-US" sz="2400" b="0" dirty="0"/>
              <a:t>Sometimes feeling weary of work, family and social obligations</a:t>
            </a:r>
          </a:p>
        </p:txBody>
      </p:sp>
      <p:pic>
        <p:nvPicPr>
          <p:cNvPr id="4" name="Picture 3" descr="A person looking out a window&#10;&#10;Description automatically generated">
            <a:extLst>
              <a:ext uri="{FF2B5EF4-FFF2-40B4-BE49-F238E27FC236}">
                <a16:creationId xmlns:a16="http://schemas.microsoft.com/office/drawing/2014/main" id="{D3B98926-FF5C-472C-8D77-824791E361E7}"/>
              </a:ext>
            </a:extLst>
          </p:cNvPr>
          <p:cNvPicPr>
            <a:picLocks noChangeAspect="1"/>
          </p:cNvPicPr>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l="40016" r="18751"/>
          <a:stretch/>
        </p:blipFill>
        <p:spPr>
          <a:xfrm>
            <a:off x="7569798" y="1166537"/>
            <a:ext cx="4123765" cy="42862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Box 4">
            <a:extLst>
              <a:ext uri="{FF2B5EF4-FFF2-40B4-BE49-F238E27FC236}">
                <a16:creationId xmlns:a16="http://schemas.microsoft.com/office/drawing/2014/main" id="{7B243BCC-9186-E9AD-7080-F798AA229DEA}"/>
              </a:ext>
            </a:extLst>
          </p:cNvPr>
          <p:cNvSpPr txBox="1"/>
          <p:nvPr/>
        </p:nvSpPr>
        <p:spPr>
          <a:xfrm>
            <a:off x="7569798" y="5452787"/>
            <a:ext cx="3121623" cy="238676"/>
          </a:xfrm>
          <a:prstGeom prst="rect">
            <a:avLst/>
          </a:prstGeom>
          <a:noFill/>
        </p:spPr>
        <p:txBody>
          <a:bodyPr wrap="square" rtlCol="0">
            <a:spAutoFit/>
          </a:bodyPr>
          <a:lstStyle/>
          <a:p>
            <a:r>
              <a:rPr lang="en-US" sz="900" dirty="0">
                <a:hlinkClick r:id="rId4" tooltip="https://www.economicsobservatory.com/how-might-social-isolation-affect-peoples-wellbeing-during-pandemic"/>
              </a:rPr>
              <a:t>This Photo</a:t>
            </a:r>
            <a:r>
              <a:rPr lang="en-US" sz="900" dirty="0"/>
              <a:t> by Unknown Author is licensed under </a:t>
            </a:r>
            <a:r>
              <a:rPr lang="en-US" sz="900" dirty="0">
                <a:hlinkClick r:id="rId5" tooltip="https://creativecommons.org/licenses/by-sa/3.0/"/>
              </a:rPr>
              <a:t>CC BY-SA</a:t>
            </a:r>
            <a:endParaRPr lang="en-US" sz="900" dirty="0"/>
          </a:p>
        </p:txBody>
      </p:sp>
      <p:sp>
        <p:nvSpPr>
          <p:cNvPr id="2" name="TextBox 1">
            <a:extLst>
              <a:ext uri="{FF2B5EF4-FFF2-40B4-BE49-F238E27FC236}">
                <a16:creationId xmlns:a16="http://schemas.microsoft.com/office/drawing/2014/main" id="{647F3181-1247-1360-9452-07BA43E6D442}"/>
              </a:ext>
            </a:extLst>
          </p:cNvPr>
          <p:cNvSpPr txBox="1"/>
          <p:nvPr/>
        </p:nvSpPr>
        <p:spPr>
          <a:xfrm>
            <a:off x="3780540" y="5691463"/>
            <a:ext cx="3197670" cy="369332"/>
          </a:xfrm>
          <a:prstGeom prst="rect">
            <a:avLst/>
          </a:prstGeom>
          <a:noFill/>
        </p:spPr>
        <p:txBody>
          <a:bodyPr wrap="none" rtlCol="0">
            <a:spAutoFit/>
          </a:bodyPr>
          <a:lstStyle/>
          <a:p>
            <a:r>
              <a:rPr lang="en-US" sz="1800" b="0" dirty="0"/>
              <a:t> </a:t>
            </a:r>
            <a:r>
              <a:rPr lang="en-US" sz="1200" b="0" dirty="0"/>
              <a:t>(</a:t>
            </a:r>
            <a:r>
              <a:rPr lang="en-US" sz="1200" b="0" i="1" dirty="0"/>
              <a:t>Know the 10 Signs of Alzheimer’s Disease</a:t>
            </a:r>
            <a:r>
              <a:rPr lang="en-US" sz="1200" b="0" dirty="0"/>
              <a:t>, n.d.)</a:t>
            </a:r>
            <a:endParaRPr lang="en-US" sz="1200" dirty="0"/>
          </a:p>
        </p:txBody>
      </p:sp>
    </p:spTree>
    <p:custDataLst>
      <p:tags r:id="rId1"/>
    </p:custDataLst>
    <p:extLst>
      <p:ext uri="{BB962C8B-B14F-4D97-AF65-F5344CB8AC3E}">
        <p14:creationId xmlns:p14="http://schemas.microsoft.com/office/powerpoint/2010/main" val="14991871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4984" y="672058"/>
            <a:ext cx="6564207" cy="5513883"/>
          </a:xfrm>
        </p:spPr>
        <p:txBody>
          <a:bodyPr>
            <a:normAutofit/>
          </a:bodyPr>
          <a:lstStyle/>
          <a:p>
            <a:r>
              <a:rPr lang="en-US" b="1" dirty="0"/>
              <a:t>Changes in mood and personality</a:t>
            </a:r>
            <a:endParaRPr lang="en-US" dirty="0"/>
          </a:p>
          <a:p>
            <a:pPr lvl="1"/>
            <a:r>
              <a:rPr lang="en-US" dirty="0"/>
              <a:t>The mood and personalities of people with Alzheimer's can change</a:t>
            </a:r>
          </a:p>
          <a:p>
            <a:pPr lvl="1"/>
            <a:r>
              <a:rPr lang="en-US" dirty="0"/>
              <a:t>can become confused, suspicious, depressed, fearful or anxious</a:t>
            </a:r>
          </a:p>
          <a:p>
            <a:pPr lvl="1"/>
            <a:r>
              <a:rPr lang="en-US" dirty="0"/>
              <a:t>may be easily upset at home, at work, with friends or in places where they are out of their comfort zone</a:t>
            </a:r>
          </a:p>
          <a:p>
            <a:r>
              <a:rPr lang="en-US" b="1" dirty="0"/>
              <a:t>What's typical? </a:t>
            </a:r>
            <a:r>
              <a:rPr lang="en-US" sz="2400" b="0" dirty="0"/>
              <a:t>Developing very specific ways of doing things and becoming irritable when a routine is disrupted</a:t>
            </a:r>
          </a:p>
        </p:txBody>
      </p:sp>
      <p:pic>
        <p:nvPicPr>
          <p:cNvPr id="7" name="Picture 6" descr="A person in a hospital gown&#10;&#10;Description automatically generated">
            <a:extLst>
              <a:ext uri="{FF2B5EF4-FFF2-40B4-BE49-F238E27FC236}">
                <a16:creationId xmlns:a16="http://schemas.microsoft.com/office/drawing/2014/main" id="{2E8035AC-859C-4A32-5D8B-01E352306B39}"/>
              </a:ext>
            </a:extLst>
          </p:cNvPr>
          <p:cNvPicPr>
            <a:picLocks noChangeAspect="1"/>
          </p:cNvPicPr>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r="14582"/>
          <a:stretch/>
        </p:blipFill>
        <p:spPr>
          <a:xfrm>
            <a:off x="7220673" y="1286916"/>
            <a:ext cx="4774104" cy="31412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TextBox 7">
            <a:extLst>
              <a:ext uri="{FF2B5EF4-FFF2-40B4-BE49-F238E27FC236}">
                <a16:creationId xmlns:a16="http://schemas.microsoft.com/office/drawing/2014/main" id="{1F853942-F8DF-0368-7A81-899B526B72FC}"/>
              </a:ext>
            </a:extLst>
          </p:cNvPr>
          <p:cNvSpPr txBox="1"/>
          <p:nvPr/>
        </p:nvSpPr>
        <p:spPr>
          <a:xfrm>
            <a:off x="7359732" y="4428148"/>
            <a:ext cx="3304682" cy="230832"/>
          </a:xfrm>
          <a:prstGeom prst="rect">
            <a:avLst/>
          </a:prstGeom>
          <a:noFill/>
        </p:spPr>
        <p:txBody>
          <a:bodyPr wrap="square" rtlCol="0">
            <a:spAutoFit/>
          </a:bodyPr>
          <a:lstStyle/>
          <a:p>
            <a:r>
              <a:rPr lang="en-US" sz="900" dirty="0">
                <a:hlinkClick r:id="rId4" tooltip="https://emcage.net/elderly_care/elderly_care-2/"/>
              </a:rPr>
              <a:t>This Photo</a:t>
            </a:r>
            <a:r>
              <a:rPr lang="en-US" sz="900" dirty="0"/>
              <a:t> by Unknown Author is licensed under </a:t>
            </a:r>
            <a:r>
              <a:rPr lang="en-US" sz="900" dirty="0">
                <a:hlinkClick r:id="rId5" tooltip="https://creativecommons.org/licenses/by-nc-sa/3.0/"/>
              </a:rPr>
              <a:t>CC BY-SA-NC</a:t>
            </a:r>
            <a:endParaRPr lang="en-US" sz="900" dirty="0"/>
          </a:p>
        </p:txBody>
      </p:sp>
      <p:sp>
        <p:nvSpPr>
          <p:cNvPr id="2" name="TextBox 1">
            <a:extLst>
              <a:ext uri="{FF2B5EF4-FFF2-40B4-BE49-F238E27FC236}">
                <a16:creationId xmlns:a16="http://schemas.microsoft.com/office/drawing/2014/main" id="{DE82BD2B-F8CA-71BD-95A2-FC6ABA8F224D}"/>
              </a:ext>
            </a:extLst>
          </p:cNvPr>
          <p:cNvSpPr txBox="1"/>
          <p:nvPr/>
        </p:nvSpPr>
        <p:spPr>
          <a:xfrm>
            <a:off x="3787087" y="5450555"/>
            <a:ext cx="3197670" cy="369332"/>
          </a:xfrm>
          <a:prstGeom prst="rect">
            <a:avLst/>
          </a:prstGeom>
          <a:noFill/>
        </p:spPr>
        <p:txBody>
          <a:bodyPr wrap="none" rtlCol="0">
            <a:spAutoFit/>
          </a:bodyPr>
          <a:lstStyle/>
          <a:p>
            <a:r>
              <a:rPr lang="en-US" sz="1800" b="0" dirty="0"/>
              <a:t> </a:t>
            </a:r>
            <a:r>
              <a:rPr lang="en-US" sz="1200" b="0" dirty="0"/>
              <a:t>(</a:t>
            </a:r>
            <a:r>
              <a:rPr lang="en-US" sz="1200" b="0" i="1" dirty="0"/>
              <a:t>Know the 10 Signs of Alzheimer’s Disease</a:t>
            </a:r>
            <a:r>
              <a:rPr lang="en-US" sz="1200" b="0" dirty="0"/>
              <a:t>, n.d.)</a:t>
            </a:r>
            <a:endParaRPr lang="en-US" sz="1200" dirty="0"/>
          </a:p>
        </p:txBody>
      </p:sp>
    </p:spTree>
    <p:custDataLst>
      <p:tags r:id="rId1"/>
    </p:custDataLst>
    <p:extLst>
      <p:ext uri="{BB962C8B-B14F-4D97-AF65-F5344CB8AC3E}">
        <p14:creationId xmlns:p14="http://schemas.microsoft.com/office/powerpoint/2010/main" val="25456571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3EE55B-1109-FF64-C3A4-C1722FB49E46}"/>
              </a:ext>
            </a:extLst>
          </p:cNvPr>
          <p:cNvSpPr>
            <a:spLocks noGrp="1"/>
          </p:cNvSpPr>
          <p:nvPr>
            <p:ph type="title"/>
          </p:nvPr>
        </p:nvSpPr>
        <p:spPr>
          <a:xfrm>
            <a:off x="838199" y="227104"/>
            <a:ext cx="10515600" cy="488890"/>
          </a:xfrm>
        </p:spPr>
        <p:txBody>
          <a:bodyPr>
            <a:normAutofit fontScale="90000"/>
          </a:bodyPr>
          <a:lstStyle/>
          <a:p>
            <a:r>
              <a:rPr lang="en-US" dirty="0"/>
              <a:t>Stages of Alzheimer’s</a:t>
            </a:r>
          </a:p>
        </p:txBody>
      </p:sp>
      <p:graphicFrame>
        <p:nvGraphicFramePr>
          <p:cNvPr id="4" name="Content Placeholder 3">
            <a:extLst>
              <a:ext uri="{FF2B5EF4-FFF2-40B4-BE49-F238E27FC236}">
                <a16:creationId xmlns:a16="http://schemas.microsoft.com/office/drawing/2014/main" id="{3BC72501-CE94-E988-9CA2-5A399F517068}"/>
              </a:ext>
            </a:extLst>
          </p:cNvPr>
          <p:cNvGraphicFramePr>
            <a:graphicFrameLocks noGrp="1"/>
          </p:cNvGraphicFramePr>
          <p:nvPr>
            <p:ph idx="1"/>
          </p:nvPr>
        </p:nvGraphicFramePr>
        <p:xfrm>
          <a:off x="599208" y="1086929"/>
          <a:ext cx="10993582" cy="5451892"/>
        </p:xfrm>
        <a:graphic>
          <a:graphicData uri="http://schemas.openxmlformats.org/drawingml/2006/table">
            <a:tbl>
              <a:tblPr firstRow="1" firstCol="1" bandRow="1"/>
              <a:tblGrid>
                <a:gridCol w="3578525">
                  <a:extLst>
                    <a:ext uri="{9D8B030D-6E8A-4147-A177-3AD203B41FA5}">
                      <a16:colId xmlns:a16="http://schemas.microsoft.com/office/drawing/2014/main" val="2342510277"/>
                    </a:ext>
                  </a:extLst>
                </a:gridCol>
                <a:gridCol w="3907766">
                  <a:extLst>
                    <a:ext uri="{9D8B030D-6E8A-4147-A177-3AD203B41FA5}">
                      <a16:colId xmlns:a16="http://schemas.microsoft.com/office/drawing/2014/main" val="3540816544"/>
                    </a:ext>
                  </a:extLst>
                </a:gridCol>
                <a:gridCol w="3507291">
                  <a:extLst>
                    <a:ext uri="{9D8B030D-6E8A-4147-A177-3AD203B41FA5}">
                      <a16:colId xmlns:a16="http://schemas.microsoft.com/office/drawing/2014/main" val="3549038123"/>
                    </a:ext>
                  </a:extLst>
                </a:gridCol>
              </a:tblGrid>
              <a:tr h="243056">
                <a:tc gridSpan="3">
                  <a:txBody>
                    <a:bodyPr/>
                    <a:lstStyle/>
                    <a:p>
                      <a:pPr marL="0" marR="0" indent="0" algn="ctr">
                        <a:lnSpc>
                          <a:spcPct val="107000"/>
                        </a:lnSpc>
                        <a:spcBef>
                          <a:spcPts val="0"/>
                        </a:spcBef>
                        <a:spcAft>
                          <a:spcPts val="0"/>
                        </a:spcAft>
                      </a:pPr>
                      <a:endParaRPr lang="en-US" sz="1100" dirty="0">
                        <a:solidFill>
                          <a:srgbClr val="000000"/>
                        </a:solidFill>
                        <a:effectLst/>
                        <a:latin typeface="Segoe UI" panose="020B0502040204020203" pitchFamily="34" charset="0"/>
                        <a:ea typeface="Segoe UI" panose="020B0502040204020203" pitchFamily="34" charset="0"/>
                        <a:cs typeface="Times New Roman" panose="02020603050405020304" pitchFamily="18" charset="0"/>
                      </a:endParaRPr>
                    </a:p>
                  </a:txBody>
                  <a:tcPr marL="68580" marR="68580" marT="0" marB="0">
                    <a:lnL w="12700" cap="flat" cmpd="sng" algn="ctr">
                      <a:solidFill>
                        <a:srgbClr val="5B9BD5"/>
                      </a:solidFill>
                      <a:prstDash val="solid"/>
                      <a:round/>
                      <a:headEnd type="none" w="med" len="med"/>
                      <a:tailEnd type="none" w="med" len="med"/>
                    </a:lnL>
                    <a:lnR w="12700" cap="flat" cmpd="sng" algn="ctr">
                      <a:solidFill>
                        <a:srgbClr val="5B9BD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5B9BD5"/>
                      </a:solidFill>
                      <a:prstDash val="solid"/>
                      <a:round/>
                      <a:headEnd type="none" w="med" len="med"/>
                      <a:tailEnd type="none" w="med" len="med"/>
                    </a:lnB>
                    <a:solidFill>
                      <a:srgbClr val="5B9BD5"/>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48122219"/>
                  </a:ext>
                </a:extLst>
              </a:tr>
              <a:tr h="243056">
                <a:tc>
                  <a:txBody>
                    <a:bodyPr/>
                    <a:lstStyle/>
                    <a:p>
                      <a:pPr marL="0" marR="0" indent="0" algn="ctr">
                        <a:lnSpc>
                          <a:spcPct val="107000"/>
                        </a:lnSpc>
                        <a:spcBef>
                          <a:spcPts val="0"/>
                        </a:spcBef>
                        <a:spcAft>
                          <a:spcPts val="0"/>
                        </a:spcAft>
                      </a:pPr>
                      <a:r>
                        <a:rPr lang="en-US" sz="1100" b="1">
                          <a:solidFill>
                            <a:srgbClr val="000000"/>
                          </a:solidFill>
                          <a:effectLst/>
                          <a:latin typeface="Segoe UI" panose="020B0502040204020203" pitchFamily="34" charset="0"/>
                          <a:ea typeface="Segoe UI" panose="020B0502040204020203" pitchFamily="34" charset="0"/>
                          <a:cs typeface="Times New Roman" panose="02020603050405020304" pitchFamily="18" charset="0"/>
                        </a:rPr>
                        <a:t>Mild (Stage 1)</a:t>
                      </a:r>
                      <a:endParaRPr lang="en-US" sz="1100">
                        <a:solidFill>
                          <a:srgbClr val="000000"/>
                        </a:solidFill>
                        <a:effectLst/>
                        <a:latin typeface="Segoe UI" panose="020B0502040204020203" pitchFamily="34" charset="0"/>
                        <a:ea typeface="Segoe UI" panose="020B0502040204020203" pitchFamily="34" charset="0"/>
                        <a:cs typeface="Times New Roman" panose="02020603050405020304" pitchFamily="18" charset="0"/>
                      </a:endParaRPr>
                    </a:p>
                  </a:txBody>
                  <a:tcPr marL="68580" marR="68580"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marL="0" marR="0" indent="0" algn="ctr">
                        <a:lnSpc>
                          <a:spcPct val="107000"/>
                        </a:lnSpc>
                        <a:spcBef>
                          <a:spcPts val="0"/>
                        </a:spcBef>
                        <a:spcAft>
                          <a:spcPts val="0"/>
                        </a:spcAft>
                      </a:pPr>
                      <a:r>
                        <a:rPr lang="en-US" sz="1100" b="1">
                          <a:solidFill>
                            <a:srgbClr val="000000"/>
                          </a:solidFill>
                          <a:effectLst/>
                          <a:latin typeface="Segoe UI" panose="020B0502040204020203" pitchFamily="34" charset="0"/>
                          <a:ea typeface="Segoe UI" panose="020B0502040204020203" pitchFamily="34" charset="0"/>
                          <a:cs typeface="Times New Roman" panose="02020603050405020304" pitchFamily="18" charset="0"/>
                        </a:rPr>
                        <a:t>Moderate (Stage 2)</a:t>
                      </a:r>
                      <a:endParaRPr lang="en-US" sz="1100">
                        <a:solidFill>
                          <a:srgbClr val="000000"/>
                        </a:solidFill>
                        <a:effectLst/>
                        <a:latin typeface="Segoe UI" panose="020B0502040204020203" pitchFamily="34" charset="0"/>
                        <a:ea typeface="Segoe UI" panose="020B0502040204020203" pitchFamily="34" charset="0"/>
                        <a:cs typeface="Times New Roman" panose="02020603050405020304" pitchFamily="18" charset="0"/>
                      </a:endParaRPr>
                    </a:p>
                  </a:txBody>
                  <a:tcPr marL="68580" marR="68580"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marL="0" marR="0" indent="0" algn="ctr">
                        <a:lnSpc>
                          <a:spcPct val="107000"/>
                        </a:lnSpc>
                        <a:spcBef>
                          <a:spcPts val="0"/>
                        </a:spcBef>
                        <a:spcAft>
                          <a:spcPts val="0"/>
                        </a:spcAft>
                      </a:pPr>
                      <a:r>
                        <a:rPr lang="en-US" sz="1100" b="1">
                          <a:solidFill>
                            <a:srgbClr val="000000"/>
                          </a:solidFill>
                          <a:effectLst/>
                          <a:latin typeface="Segoe UI" panose="020B0502040204020203" pitchFamily="34" charset="0"/>
                          <a:ea typeface="Segoe UI" panose="020B0502040204020203" pitchFamily="34" charset="0"/>
                          <a:cs typeface="Times New Roman" panose="02020603050405020304" pitchFamily="18" charset="0"/>
                        </a:rPr>
                        <a:t>Severe (Stage 3)</a:t>
                      </a:r>
                      <a:endParaRPr lang="en-US" sz="1100">
                        <a:solidFill>
                          <a:srgbClr val="000000"/>
                        </a:solidFill>
                        <a:effectLst/>
                        <a:latin typeface="Segoe UI" panose="020B0502040204020203" pitchFamily="34" charset="0"/>
                        <a:ea typeface="Segoe UI" panose="020B0502040204020203" pitchFamily="34" charset="0"/>
                        <a:cs typeface="Times New Roman" panose="02020603050405020304" pitchFamily="18" charset="0"/>
                      </a:endParaRPr>
                    </a:p>
                  </a:txBody>
                  <a:tcPr marL="68580" marR="68580"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5B9BD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1970292282"/>
                  </a:ext>
                </a:extLst>
              </a:tr>
              <a:tr h="4965780">
                <a:tc>
                  <a:txBody>
                    <a:bodyPr/>
                    <a:lstStyle/>
                    <a:p>
                      <a:pPr marL="342900" marR="0" lvl="0" indent="-342900">
                        <a:lnSpc>
                          <a:spcPct val="107000"/>
                        </a:lnSpc>
                        <a:spcBef>
                          <a:spcPts val="0"/>
                        </a:spcBef>
                        <a:spcAft>
                          <a:spcPts val="0"/>
                        </a:spcAft>
                        <a:buFont typeface="Symbol" panose="05050102010706020507" pitchFamily="18" charset="2"/>
                        <a:buChar char=""/>
                      </a:pPr>
                      <a:r>
                        <a:rPr lang="en-US" sz="1800" dirty="0">
                          <a:solidFill>
                            <a:srgbClr val="000000"/>
                          </a:solidFill>
                          <a:effectLst/>
                          <a:latin typeface="Segoe UI" panose="020B0502040204020203" pitchFamily="34" charset="0"/>
                          <a:ea typeface="Segoe UI" panose="020B0502040204020203" pitchFamily="34" charset="0"/>
                          <a:cs typeface="Times New Roman" panose="02020603050405020304" pitchFamily="18" charset="0"/>
                        </a:rPr>
                        <a:t>Problems with concentration</a:t>
                      </a:r>
                    </a:p>
                    <a:p>
                      <a:pPr marL="342900" marR="0" lvl="0" indent="-342900">
                        <a:lnSpc>
                          <a:spcPct val="107000"/>
                        </a:lnSpc>
                        <a:spcBef>
                          <a:spcPts val="0"/>
                        </a:spcBef>
                        <a:spcAft>
                          <a:spcPts val="0"/>
                        </a:spcAft>
                        <a:buFont typeface="Symbol" panose="05050102010706020507" pitchFamily="18" charset="2"/>
                        <a:buChar char=""/>
                      </a:pPr>
                      <a:r>
                        <a:rPr lang="en-US" sz="1800" dirty="0">
                          <a:solidFill>
                            <a:srgbClr val="000000"/>
                          </a:solidFill>
                          <a:effectLst/>
                          <a:latin typeface="Segoe UI" panose="020B0502040204020203" pitchFamily="34" charset="0"/>
                          <a:ea typeface="Segoe UI" panose="020B0502040204020203" pitchFamily="34" charset="0"/>
                          <a:cs typeface="Times New Roman" panose="02020603050405020304" pitchFamily="18" charset="0"/>
                        </a:rPr>
                        <a:t>Difficulty remembering recent events</a:t>
                      </a:r>
                    </a:p>
                    <a:p>
                      <a:pPr marL="342900" marR="0" lvl="0" indent="-342900">
                        <a:lnSpc>
                          <a:spcPct val="107000"/>
                        </a:lnSpc>
                        <a:spcBef>
                          <a:spcPts val="0"/>
                        </a:spcBef>
                        <a:spcAft>
                          <a:spcPts val="0"/>
                        </a:spcAft>
                        <a:buFont typeface="Symbol" panose="05050102010706020507" pitchFamily="18" charset="2"/>
                        <a:buChar char=""/>
                      </a:pPr>
                      <a:r>
                        <a:rPr lang="en-US" sz="1800" dirty="0">
                          <a:solidFill>
                            <a:srgbClr val="000000"/>
                          </a:solidFill>
                          <a:effectLst/>
                          <a:latin typeface="Segoe UI" panose="020B0502040204020203" pitchFamily="34" charset="0"/>
                          <a:ea typeface="Segoe UI" panose="020B0502040204020203" pitchFamily="34" charset="0"/>
                          <a:cs typeface="Times New Roman" panose="02020603050405020304" pitchFamily="18" charset="0"/>
                        </a:rPr>
                        <a:t>Misplacing items</a:t>
                      </a:r>
                    </a:p>
                    <a:p>
                      <a:pPr marL="342900" marR="0" lvl="0" indent="-342900">
                        <a:lnSpc>
                          <a:spcPct val="107000"/>
                        </a:lnSpc>
                        <a:spcBef>
                          <a:spcPts val="0"/>
                        </a:spcBef>
                        <a:spcAft>
                          <a:spcPts val="0"/>
                        </a:spcAft>
                        <a:buFont typeface="Symbol" panose="05050102010706020507" pitchFamily="18" charset="2"/>
                        <a:buChar char=""/>
                      </a:pPr>
                      <a:r>
                        <a:rPr lang="en-US" sz="1800" dirty="0">
                          <a:solidFill>
                            <a:srgbClr val="000000"/>
                          </a:solidFill>
                          <a:effectLst/>
                          <a:latin typeface="Segoe UI" panose="020B0502040204020203" pitchFamily="34" charset="0"/>
                          <a:ea typeface="Segoe UI" panose="020B0502040204020203" pitchFamily="34" charset="0"/>
                          <a:cs typeface="Times New Roman" panose="02020603050405020304" pitchFamily="18" charset="0"/>
                        </a:rPr>
                        <a:t>Forgetting names of familiar people</a:t>
                      </a:r>
                    </a:p>
                    <a:p>
                      <a:pPr marL="342900" marR="0" lvl="0" indent="-342900">
                        <a:lnSpc>
                          <a:spcPct val="107000"/>
                        </a:lnSpc>
                        <a:spcBef>
                          <a:spcPts val="0"/>
                        </a:spcBef>
                        <a:spcAft>
                          <a:spcPts val="0"/>
                        </a:spcAft>
                        <a:buFont typeface="Symbol" panose="05050102010706020507" pitchFamily="18" charset="2"/>
                        <a:buChar char=""/>
                      </a:pPr>
                      <a:r>
                        <a:rPr lang="en-US" sz="1800" dirty="0">
                          <a:solidFill>
                            <a:srgbClr val="000000"/>
                          </a:solidFill>
                          <a:effectLst/>
                          <a:latin typeface="Segoe UI" panose="020B0502040204020203" pitchFamily="34" charset="0"/>
                          <a:ea typeface="Segoe UI" panose="020B0502040204020203" pitchFamily="34" charset="0"/>
                          <a:cs typeface="Times New Roman" panose="02020603050405020304" pitchFamily="18" charset="0"/>
                        </a:rPr>
                        <a:t>Difficulty managing finances</a:t>
                      </a:r>
                    </a:p>
                    <a:p>
                      <a:pPr marL="342900" marR="0" lvl="0" indent="-342900">
                        <a:lnSpc>
                          <a:spcPct val="107000"/>
                        </a:lnSpc>
                        <a:spcBef>
                          <a:spcPts val="0"/>
                        </a:spcBef>
                        <a:spcAft>
                          <a:spcPts val="0"/>
                        </a:spcAft>
                        <a:buFont typeface="Symbol" panose="05050102010706020507" pitchFamily="18" charset="2"/>
                        <a:buChar char=""/>
                      </a:pPr>
                      <a:r>
                        <a:rPr lang="en-US" sz="1800" dirty="0">
                          <a:solidFill>
                            <a:srgbClr val="000000"/>
                          </a:solidFill>
                          <a:effectLst/>
                          <a:latin typeface="Segoe UI" panose="020B0502040204020203" pitchFamily="34" charset="0"/>
                          <a:ea typeface="Segoe UI" panose="020B0502040204020203" pitchFamily="34" charset="0"/>
                          <a:cs typeface="Times New Roman" panose="02020603050405020304" pitchFamily="18" charset="0"/>
                        </a:rPr>
                        <a:t>Disorganized thinking</a:t>
                      </a:r>
                    </a:p>
                    <a:p>
                      <a:pPr marL="342900" marR="0" lvl="0" indent="-342900">
                        <a:lnSpc>
                          <a:spcPct val="107000"/>
                        </a:lnSpc>
                        <a:spcBef>
                          <a:spcPts val="0"/>
                        </a:spcBef>
                        <a:spcAft>
                          <a:spcPts val="0"/>
                        </a:spcAft>
                        <a:buFont typeface="Symbol" panose="05050102010706020507" pitchFamily="18" charset="2"/>
                        <a:buChar char=""/>
                      </a:pPr>
                      <a:r>
                        <a:rPr lang="en-US" sz="1800" dirty="0">
                          <a:solidFill>
                            <a:srgbClr val="000000"/>
                          </a:solidFill>
                          <a:effectLst/>
                          <a:latin typeface="Segoe UI" panose="020B0502040204020203" pitchFamily="34" charset="0"/>
                          <a:ea typeface="Segoe UI" panose="020B0502040204020203" pitchFamily="34" charset="0"/>
                          <a:cs typeface="Times New Roman" panose="02020603050405020304" pitchFamily="18" charset="0"/>
                        </a:rPr>
                        <a:t>May be aware of their memory lapses and may try to cover up</a:t>
                      </a:r>
                    </a:p>
                    <a:p>
                      <a:pPr marL="342900" marR="0" lvl="0" indent="-342900">
                        <a:lnSpc>
                          <a:spcPct val="107000"/>
                        </a:lnSpc>
                        <a:spcBef>
                          <a:spcPts val="0"/>
                        </a:spcBef>
                        <a:spcAft>
                          <a:spcPts val="0"/>
                        </a:spcAft>
                        <a:buFont typeface="Symbol" panose="05050102010706020507" pitchFamily="18" charset="2"/>
                        <a:buChar char=""/>
                      </a:pPr>
                      <a:r>
                        <a:rPr lang="en-US" sz="1800" dirty="0">
                          <a:solidFill>
                            <a:srgbClr val="000000"/>
                          </a:solidFill>
                          <a:effectLst/>
                          <a:latin typeface="Segoe UI" panose="020B0502040204020203" pitchFamily="34" charset="0"/>
                          <a:ea typeface="Segoe UI" panose="020B0502040204020203" pitchFamily="34" charset="0"/>
                          <a:cs typeface="Times New Roman" panose="02020603050405020304" pitchFamily="18" charset="0"/>
                        </a:rPr>
                        <a:t>Still may be independent</a:t>
                      </a:r>
                    </a:p>
                  </a:txBody>
                  <a:tcPr marL="68580" marR="68580"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marL="342900" marR="0" lvl="0" indent="-342900">
                        <a:lnSpc>
                          <a:spcPct val="107000"/>
                        </a:lnSpc>
                        <a:spcBef>
                          <a:spcPts val="0"/>
                        </a:spcBef>
                        <a:spcAft>
                          <a:spcPts val="0"/>
                        </a:spcAft>
                        <a:buFont typeface="Symbol" panose="05050102010706020507" pitchFamily="18" charset="2"/>
                        <a:buChar char=""/>
                      </a:pPr>
                      <a:r>
                        <a:rPr lang="en-US" sz="1800" dirty="0">
                          <a:solidFill>
                            <a:srgbClr val="000000"/>
                          </a:solidFill>
                          <a:effectLst/>
                          <a:latin typeface="Segoe UI" panose="020B0502040204020203" pitchFamily="34" charset="0"/>
                          <a:ea typeface="Segoe UI" panose="020B0502040204020203" pitchFamily="34" charset="0"/>
                          <a:cs typeface="Times New Roman" panose="02020603050405020304" pitchFamily="18" charset="0"/>
                        </a:rPr>
                        <a:t>The longest stage</a:t>
                      </a:r>
                    </a:p>
                    <a:p>
                      <a:pPr marL="342900" marR="0" lvl="0" indent="-342900">
                        <a:lnSpc>
                          <a:spcPct val="107000"/>
                        </a:lnSpc>
                        <a:spcBef>
                          <a:spcPts val="0"/>
                        </a:spcBef>
                        <a:spcAft>
                          <a:spcPts val="0"/>
                        </a:spcAft>
                        <a:buFont typeface="Symbol" panose="05050102010706020507" pitchFamily="18" charset="2"/>
                        <a:buChar char=""/>
                      </a:pPr>
                      <a:r>
                        <a:rPr lang="en-US" sz="1800" dirty="0">
                          <a:solidFill>
                            <a:srgbClr val="000000"/>
                          </a:solidFill>
                          <a:effectLst/>
                          <a:latin typeface="Segoe UI" panose="020B0502040204020203" pitchFamily="34" charset="0"/>
                          <a:ea typeface="Segoe UI" panose="020B0502040204020203" pitchFamily="34" charset="0"/>
                          <a:cs typeface="Times New Roman" panose="02020603050405020304" pitchFamily="18" charset="0"/>
                        </a:rPr>
                        <a:t>Increased difficulty remembering events</a:t>
                      </a:r>
                    </a:p>
                    <a:p>
                      <a:pPr marL="342900" marR="0" lvl="0" indent="-342900">
                        <a:lnSpc>
                          <a:spcPct val="107000"/>
                        </a:lnSpc>
                        <a:spcBef>
                          <a:spcPts val="0"/>
                        </a:spcBef>
                        <a:spcAft>
                          <a:spcPts val="0"/>
                        </a:spcAft>
                        <a:buFont typeface="Symbol" panose="05050102010706020507" pitchFamily="18" charset="2"/>
                        <a:buChar char=""/>
                      </a:pPr>
                      <a:r>
                        <a:rPr lang="en-US" sz="1800" dirty="0">
                          <a:solidFill>
                            <a:srgbClr val="000000"/>
                          </a:solidFill>
                          <a:effectLst/>
                          <a:latin typeface="Segoe UI" panose="020B0502040204020203" pitchFamily="34" charset="0"/>
                          <a:ea typeface="Segoe UI" panose="020B0502040204020203" pitchFamily="34" charset="0"/>
                          <a:cs typeface="Times New Roman" panose="02020603050405020304" pitchFamily="18" charset="0"/>
                        </a:rPr>
                        <a:t>Difficulty learning new things</a:t>
                      </a:r>
                    </a:p>
                    <a:p>
                      <a:pPr marL="342900" marR="0" lvl="0" indent="-342900">
                        <a:lnSpc>
                          <a:spcPct val="107000"/>
                        </a:lnSpc>
                        <a:spcBef>
                          <a:spcPts val="0"/>
                        </a:spcBef>
                        <a:spcAft>
                          <a:spcPts val="0"/>
                        </a:spcAft>
                        <a:buFont typeface="Symbol" panose="05050102010706020507" pitchFamily="18" charset="2"/>
                        <a:buChar char=""/>
                      </a:pPr>
                      <a:r>
                        <a:rPr lang="en-US" sz="1800" dirty="0">
                          <a:solidFill>
                            <a:srgbClr val="000000"/>
                          </a:solidFill>
                          <a:effectLst/>
                          <a:latin typeface="Segoe UI" panose="020B0502040204020203" pitchFamily="34" charset="0"/>
                          <a:ea typeface="Segoe UI" panose="020B0502040204020203" pitchFamily="34" charset="0"/>
                          <a:cs typeface="Times New Roman" panose="02020603050405020304" pitchFamily="18" charset="0"/>
                        </a:rPr>
                        <a:t>Difficulty planning simple events</a:t>
                      </a:r>
                    </a:p>
                    <a:p>
                      <a:pPr marL="342900" marR="0" lvl="0" indent="-342900">
                        <a:lnSpc>
                          <a:spcPct val="107000"/>
                        </a:lnSpc>
                        <a:spcBef>
                          <a:spcPts val="0"/>
                        </a:spcBef>
                        <a:spcAft>
                          <a:spcPts val="0"/>
                        </a:spcAft>
                        <a:buFont typeface="Symbol" panose="05050102010706020507" pitchFamily="18" charset="2"/>
                        <a:buChar char=""/>
                      </a:pPr>
                      <a:r>
                        <a:rPr lang="en-US" sz="1800" dirty="0">
                          <a:solidFill>
                            <a:srgbClr val="000000"/>
                          </a:solidFill>
                          <a:effectLst/>
                          <a:latin typeface="Segoe UI" panose="020B0502040204020203" pitchFamily="34" charset="0"/>
                          <a:ea typeface="Segoe UI" panose="020B0502040204020203" pitchFamily="34" charset="0"/>
                          <a:cs typeface="Times New Roman" panose="02020603050405020304" pitchFamily="18" charset="0"/>
                        </a:rPr>
                        <a:t>Difficulty reading, writing, and working with numbers</a:t>
                      </a:r>
                    </a:p>
                    <a:p>
                      <a:pPr marL="342900" marR="0" lvl="0" indent="-342900">
                        <a:lnSpc>
                          <a:spcPct val="107000"/>
                        </a:lnSpc>
                        <a:spcBef>
                          <a:spcPts val="0"/>
                        </a:spcBef>
                        <a:spcAft>
                          <a:spcPts val="0"/>
                        </a:spcAft>
                        <a:buFont typeface="Symbol" panose="05050102010706020507" pitchFamily="18" charset="2"/>
                        <a:buChar char=""/>
                      </a:pPr>
                      <a:r>
                        <a:rPr lang="en-US" sz="1800" dirty="0">
                          <a:solidFill>
                            <a:srgbClr val="000000"/>
                          </a:solidFill>
                          <a:effectLst/>
                          <a:latin typeface="Segoe UI" panose="020B0502040204020203" pitchFamily="34" charset="0"/>
                          <a:ea typeface="Segoe UI" panose="020B0502040204020203" pitchFamily="34" charset="0"/>
                          <a:cs typeface="Times New Roman" panose="02020603050405020304" pitchFamily="18" charset="0"/>
                        </a:rPr>
                        <a:t>May forget names of family, friends, or difficulty recalling their own name</a:t>
                      </a:r>
                    </a:p>
                    <a:p>
                      <a:pPr marL="342900" marR="0" lvl="0" indent="-342900">
                        <a:lnSpc>
                          <a:spcPct val="107000"/>
                        </a:lnSpc>
                        <a:spcBef>
                          <a:spcPts val="0"/>
                        </a:spcBef>
                        <a:spcAft>
                          <a:spcPts val="0"/>
                        </a:spcAft>
                        <a:buFont typeface="Symbol" panose="05050102010706020507" pitchFamily="18" charset="2"/>
                        <a:buChar char=""/>
                      </a:pPr>
                      <a:r>
                        <a:rPr lang="en-US" sz="1800" dirty="0">
                          <a:solidFill>
                            <a:srgbClr val="000000"/>
                          </a:solidFill>
                          <a:effectLst/>
                          <a:latin typeface="Segoe UI" panose="020B0502040204020203" pitchFamily="34" charset="0"/>
                          <a:ea typeface="Segoe UI" panose="020B0502040204020203" pitchFamily="34" charset="0"/>
                          <a:cs typeface="Times New Roman" panose="02020603050405020304" pitchFamily="18" charset="0"/>
                        </a:rPr>
                        <a:t>Mood swings</a:t>
                      </a:r>
                    </a:p>
                    <a:p>
                      <a:pPr marL="342900" marR="0" lvl="0" indent="-342900">
                        <a:lnSpc>
                          <a:spcPct val="107000"/>
                        </a:lnSpc>
                        <a:spcBef>
                          <a:spcPts val="0"/>
                        </a:spcBef>
                        <a:spcAft>
                          <a:spcPts val="0"/>
                        </a:spcAft>
                        <a:buFont typeface="Symbol" panose="05050102010706020507" pitchFamily="18" charset="2"/>
                        <a:buChar char=""/>
                      </a:pPr>
                      <a:r>
                        <a:rPr lang="en-US" sz="1800" dirty="0">
                          <a:solidFill>
                            <a:srgbClr val="000000"/>
                          </a:solidFill>
                          <a:effectLst/>
                          <a:latin typeface="Segoe UI" panose="020B0502040204020203" pitchFamily="34" charset="0"/>
                          <a:ea typeface="Segoe UI" panose="020B0502040204020203" pitchFamily="34" charset="0"/>
                          <a:cs typeface="Times New Roman" panose="02020603050405020304" pitchFamily="18" charset="0"/>
                        </a:rPr>
                        <a:t>Hallucinations</a:t>
                      </a:r>
                    </a:p>
                    <a:p>
                      <a:pPr marL="342900" marR="0" lvl="0" indent="-342900">
                        <a:lnSpc>
                          <a:spcPct val="107000"/>
                        </a:lnSpc>
                        <a:spcBef>
                          <a:spcPts val="0"/>
                        </a:spcBef>
                        <a:spcAft>
                          <a:spcPts val="0"/>
                        </a:spcAft>
                        <a:buFont typeface="Symbol" panose="05050102010706020507" pitchFamily="18" charset="2"/>
                        <a:buChar char=""/>
                      </a:pPr>
                      <a:r>
                        <a:rPr lang="en-US" sz="1800" dirty="0">
                          <a:solidFill>
                            <a:srgbClr val="000000"/>
                          </a:solidFill>
                          <a:effectLst/>
                          <a:latin typeface="Segoe UI" panose="020B0502040204020203" pitchFamily="34" charset="0"/>
                          <a:ea typeface="Segoe UI" panose="020B0502040204020203" pitchFamily="34" charset="0"/>
                          <a:cs typeface="Times New Roman" panose="02020603050405020304" pitchFamily="18" charset="0"/>
                        </a:rPr>
                        <a:t>Paranoid thinking </a:t>
                      </a:r>
                    </a:p>
                    <a:p>
                      <a:pPr marL="342900" marR="0" lvl="0" indent="-342900">
                        <a:lnSpc>
                          <a:spcPct val="107000"/>
                        </a:lnSpc>
                        <a:spcBef>
                          <a:spcPts val="0"/>
                        </a:spcBef>
                        <a:spcAft>
                          <a:spcPts val="0"/>
                        </a:spcAft>
                        <a:buFont typeface="Symbol" panose="05050102010706020507" pitchFamily="18" charset="2"/>
                        <a:buChar char=""/>
                      </a:pPr>
                      <a:r>
                        <a:rPr lang="en-US" sz="1800" dirty="0">
                          <a:solidFill>
                            <a:srgbClr val="000000"/>
                          </a:solidFill>
                          <a:effectLst/>
                          <a:latin typeface="Segoe UI" panose="020B0502040204020203" pitchFamily="34" charset="0"/>
                          <a:ea typeface="Segoe UI" panose="020B0502040204020203" pitchFamily="34" charset="0"/>
                          <a:cs typeface="Times New Roman" panose="02020603050405020304" pitchFamily="18" charset="0"/>
                        </a:rPr>
                        <a:t>At risk for wandering away from home</a:t>
                      </a:r>
                    </a:p>
                  </a:txBody>
                  <a:tcPr marL="68580" marR="68580"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marL="342900" marR="0" lvl="0" indent="-342900">
                        <a:lnSpc>
                          <a:spcPct val="107000"/>
                        </a:lnSpc>
                        <a:spcBef>
                          <a:spcPts val="0"/>
                        </a:spcBef>
                        <a:spcAft>
                          <a:spcPts val="0"/>
                        </a:spcAft>
                        <a:buFont typeface="Symbol" panose="05050102010706020507" pitchFamily="18" charset="2"/>
                        <a:buChar char=""/>
                      </a:pPr>
                      <a:r>
                        <a:rPr lang="en-US" sz="1800" dirty="0">
                          <a:solidFill>
                            <a:srgbClr val="000000"/>
                          </a:solidFill>
                          <a:effectLst/>
                          <a:latin typeface="Segoe UI" panose="020B0502040204020203" pitchFamily="34" charset="0"/>
                          <a:ea typeface="Segoe UI" panose="020B0502040204020203" pitchFamily="34" charset="0"/>
                          <a:cs typeface="Times New Roman" panose="02020603050405020304" pitchFamily="18" charset="0"/>
                        </a:rPr>
                        <a:t>Begin losing physical abilities such as walking</a:t>
                      </a:r>
                    </a:p>
                    <a:p>
                      <a:pPr marL="342900" marR="0" lvl="0" indent="-342900">
                        <a:lnSpc>
                          <a:spcPct val="107000"/>
                        </a:lnSpc>
                        <a:spcBef>
                          <a:spcPts val="0"/>
                        </a:spcBef>
                        <a:spcAft>
                          <a:spcPts val="0"/>
                        </a:spcAft>
                        <a:buFont typeface="Symbol" panose="05050102010706020507" pitchFamily="18" charset="2"/>
                        <a:buChar char=""/>
                      </a:pPr>
                      <a:r>
                        <a:rPr lang="en-US" sz="1800" dirty="0">
                          <a:solidFill>
                            <a:srgbClr val="000000"/>
                          </a:solidFill>
                          <a:effectLst/>
                          <a:latin typeface="Segoe UI" panose="020B0502040204020203" pitchFamily="34" charset="0"/>
                          <a:ea typeface="Segoe UI" panose="020B0502040204020203" pitchFamily="34" charset="0"/>
                          <a:cs typeface="Times New Roman" panose="02020603050405020304" pitchFamily="18" charset="0"/>
                        </a:rPr>
                        <a:t>Lose control of bowel and bladder</a:t>
                      </a:r>
                    </a:p>
                    <a:p>
                      <a:pPr marL="342900" marR="0" lvl="0" indent="-342900">
                        <a:lnSpc>
                          <a:spcPct val="107000"/>
                        </a:lnSpc>
                        <a:spcBef>
                          <a:spcPts val="0"/>
                        </a:spcBef>
                        <a:spcAft>
                          <a:spcPts val="0"/>
                        </a:spcAft>
                        <a:buFont typeface="Symbol" panose="05050102010706020507" pitchFamily="18" charset="2"/>
                        <a:buChar char=""/>
                      </a:pPr>
                      <a:r>
                        <a:rPr lang="en-US" sz="1800" dirty="0">
                          <a:solidFill>
                            <a:srgbClr val="000000"/>
                          </a:solidFill>
                          <a:effectLst/>
                          <a:latin typeface="Segoe UI" panose="020B0502040204020203" pitchFamily="34" charset="0"/>
                          <a:ea typeface="Segoe UI" panose="020B0502040204020203" pitchFamily="34" charset="0"/>
                          <a:cs typeface="Times New Roman" panose="02020603050405020304" pitchFamily="18" charset="0"/>
                        </a:rPr>
                        <a:t>Inability to engage in conversation</a:t>
                      </a:r>
                    </a:p>
                    <a:p>
                      <a:pPr marL="342900" marR="0" lvl="0" indent="-342900">
                        <a:lnSpc>
                          <a:spcPct val="107000"/>
                        </a:lnSpc>
                        <a:spcBef>
                          <a:spcPts val="0"/>
                        </a:spcBef>
                        <a:spcAft>
                          <a:spcPts val="0"/>
                        </a:spcAft>
                        <a:buFont typeface="Symbol" panose="05050102010706020507" pitchFamily="18" charset="2"/>
                        <a:buChar char=""/>
                      </a:pPr>
                      <a:r>
                        <a:rPr lang="en-US" sz="1800" dirty="0">
                          <a:solidFill>
                            <a:srgbClr val="000000"/>
                          </a:solidFill>
                          <a:effectLst/>
                          <a:latin typeface="Segoe UI" panose="020B0502040204020203" pitchFamily="34" charset="0"/>
                          <a:ea typeface="Segoe UI" panose="020B0502040204020203" pitchFamily="34" charset="0"/>
                          <a:cs typeface="Times New Roman" panose="02020603050405020304" pitchFamily="18" charset="0"/>
                        </a:rPr>
                        <a:t>Speech may be limited or may lose the ability to speak </a:t>
                      </a:r>
                    </a:p>
                    <a:p>
                      <a:pPr marL="342900" marR="0" lvl="0" indent="-342900">
                        <a:lnSpc>
                          <a:spcPct val="107000"/>
                        </a:lnSpc>
                        <a:spcBef>
                          <a:spcPts val="0"/>
                        </a:spcBef>
                        <a:spcAft>
                          <a:spcPts val="0"/>
                        </a:spcAft>
                        <a:buFont typeface="Symbol" panose="05050102010706020507" pitchFamily="18" charset="2"/>
                        <a:buChar char=""/>
                      </a:pPr>
                      <a:r>
                        <a:rPr lang="en-US" sz="1800" dirty="0">
                          <a:solidFill>
                            <a:srgbClr val="000000"/>
                          </a:solidFill>
                          <a:effectLst/>
                          <a:latin typeface="Segoe UI" panose="020B0502040204020203" pitchFamily="34" charset="0"/>
                          <a:ea typeface="Segoe UI" panose="020B0502040204020203" pitchFamily="34" charset="0"/>
                          <a:cs typeface="Times New Roman" panose="02020603050405020304" pitchFamily="18" charset="0"/>
                        </a:rPr>
                        <a:t>Require extensive assistance with ADL’s</a:t>
                      </a:r>
                    </a:p>
                    <a:p>
                      <a:pPr marL="342900" marR="0" lvl="0" indent="-342900">
                        <a:lnSpc>
                          <a:spcPct val="107000"/>
                        </a:lnSpc>
                        <a:spcBef>
                          <a:spcPts val="0"/>
                        </a:spcBef>
                        <a:spcAft>
                          <a:spcPts val="0"/>
                        </a:spcAft>
                        <a:buFont typeface="Symbol" panose="05050102010706020507" pitchFamily="18" charset="2"/>
                        <a:buChar char=""/>
                      </a:pPr>
                      <a:r>
                        <a:rPr lang="en-US" sz="1800" dirty="0">
                          <a:solidFill>
                            <a:srgbClr val="000000"/>
                          </a:solidFill>
                          <a:effectLst/>
                          <a:latin typeface="Segoe UI" panose="020B0502040204020203" pitchFamily="34" charset="0"/>
                          <a:ea typeface="Segoe UI" panose="020B0502040204020203" pitchFamily="34" charset="0"/>
                          <a:cs typeface="Times New Roman" panose="02020603050405020304" pitchFamily="18" charset="0"/>
                        </a:rPr>
                        <a:t>Not aware of person, place, or time</a:t>
                      </a:r>
                    </a:p>
                    <a:p>
                      <a:pPr marL="342900" marR="0" lvl="0" indent="-342900">
                        <a:lnSpc>
                          <a:spcPct val="107000"/>
                        </a:lnSpc>
                        <a:spcBef>
                          <a:spcPts val="0"/>
                        </a:spcBef>
                        <a:spcAft>
                          <a:spcPts val="0"/>
                        </a:spcAft>
                        <a:buFont typeface="Symbol" panose="05050102010706020507" pitchFamily="18" charset="2"/>
                        <a:buChar char=""/>
                      </a:pPr>
                      <a:r>
                        <a:rPr lang="en-US" sz="1800" dirty="0">
                          <a:solidFill>
                            <a:srgbClr val="000000"/>
                          </a:solidFill>
                          <a:effectLst/>
                          <a:latin typeface="Segoe UI" panose="020B0502040204020203" pitchFamily="34" charset="0"/>
                          <a:ea typeface="Segoe UI" panose="020B0502040204020203" pitchFamily="34" charset="0"/>
                          <a:cs typeface="Times New Roman" panose="02020603050405020304" pitchFamily="18" charset="0"/>
                        </a:rPr>
                        <a:t>Lose the ability to swallow</a:t>
                      </a:r>
                    </a:p>
                  </a:txBody>
                  <a:tcPr marL="68580" marR="68580"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668207888"/>
                  </a:ext>
                </a:extLst>
              </a:tr>
            </a:tbl>
          </a:graphicData>
        </a:graphic>
      </p:graphicFrame>
    </p:spTree>
    <p:extLst>
      <p:ext uri="{BB962C8B-B14F-4D97-AF65-F5344CB8AC3E}">
        <p14:creationId xmlns:p14="http://schemas.microsoft.com/office/powerpoint/2010/main" val="8728680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Introduction</a:t>
            </a:r>
          </a:p>
        </p:txBody>
      </p:sp>
      <p:sp>
        <p:nvSpPr>
          <p:cNvPr id="6" name="Text Placeholder 5"/>
          <p:cNvSpPr>
            <a:spLocks noGrp="1"/>
          </p:cNvSpPr>
          <p:nvPr>
            <p:ph type="body" idx="1"/>
          </p:nvPr>
        </p:nvSpPr>
        <p:spPr/>
        <p:txBody>
          <a:bodyPr/>
          <a:lstStyle/>
          <a:p>
            <a:r>
              <a:rPr lang="en-US" dirty="0"/>
              <a:t>Normal Aging Versus Delerium or Dementia</a:t>
            </a:r>
          </a:p>
        </p:txBody>
      </p:sp>
      <p:pic>
        <p:nvPicPr>
          <p:cNvPr id="2" name="Picture 1" descr="A water droplet falling into a heart shape&#10;&#10;Description automatically generated">
            <a:extLst>
              <a:ext uri="{FF2B5EF4-FFF2-40B4-BE49-F238E27FC236}">
                <a16:creationId xmlns:a16="http://schemas.microsoft.com/office/drawing/2014/main" id="{FE6D2F35-326C-6092-264B-10C9B9F602B2}"/>
              </a:ext>
            </a:extLst>
          </p:cNvPr>
          <p:cNvPicPr>
            <a:picLocks noChangeAspect="1"/>
          </p:cNvPicPr>
          <p:nvPr/>
        </p:nvPicPr>
        <p:blipFill>
          <a:blip r:embed="rId2">
            <a:alphaModFix amt="27000"/>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33274" y="0"/>
            <a:ext cx="11858726" cy="6858000"/>
          </a:xfrm>
          <a:prstGeom prst="rect">
            <a:avLst/>
          </a:prstGeom>
        </p:spPr>
      </p:pic>
      <p:sp>
        <p:nvSpPr>
          <p:cNvPr id="3" name="TextBox 2">
            <a:extLst>
              <a:ext uri="{FF2B5EF4-FFF2-40B4-BE49-F238E27FC236}">
                <a16:creationId xmlns:a16="http://schemas.microsoft.com/office/drawing/2014/main" id="{85CC776C-D8DD-1584-5731-3EFD7A5F9DB8}"/>
              </a:ext>
            </a:extLst>
          </p:cNvPr>
          <p:cNvSpPr txBox="1"/>
          <p:nvPr/>
        </p:nvSpPr>
        <p:spPr>
          <a:xfrm>
            <a:off x="333274" y="6627168"/>
            <a:ext cx="3867150" cy="230832"/>
          </a:xfrm>
          <a:prstGeom prst="rect">
            <a:avLst/>
          </a:prstGeom>
          <a:noFill/>
        </p:spPr>
        <p:txBody>
          <a:bodyPr wrap="square" rtlCol="0">
            <a:spAutoFit/>
          </a:bodyPr>
          <a:lstStyle/>
          <a:p>
            <a:r>
              <a:rPr lang="en-US" sz="900" dirty="0">
                <a:hlinkClick r:id="rId3" tooltip="https://epitemnein-epitomic.blogspot.com/2014/01/cultivating-supremacy-of-compassion.html"/>
              </a:rPr>
              <a:t>This Photo</a:t>
            </a:r>
            <a:r>
              <a:rPr lang="en-US" sz="900" dirty="0"/>
              <a:t> by Unknown Author is licensed under </a:t>
            </a:r>
            <a:r>
              <a:rPr lang="en-US" sz="900" dirty="0">
                <a:hlinkClick r:id="rId4" tooltip="https://creativecommons.org/licenses/by-nc-nd/3.0/"/>
              </a:rPr>
              <a:t>CC BY-NC-ND</a:t>
            </a:r>
            <a:endParaRPr lang="en-US" sz="900" dirty="0"/>
          </a:p>
        </p:txBody>
      </p:sp>
    </p:spTree>
    <p:extLst>
      <p:ext uri="{BB962C8B-B14F-4D97-AF65-F5344CB8AC3E}">
        <p14:creationId xmlns:p14="http://schemas.microsoft.com/office/powerpoint/2010/main" val="11836328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Strategies</a:t>
            </a:r>
          </a:p>
        </p:txBody>
      </p:sp>
      <p:sp>
        <p:nvSpPr>
          <p:cNvPr id="6" name="Text Placeholder 5"/>
          <p:cNvSpPr>
            <a:spLocks noGrp="1"/>
          </p:cNvSpPr>
          <p:nvPr>
            <p:ph type="body" idx="1"/>
          </p:nvPr>
        </p:nvSpPr>
        <p:spPr/>
        <p:txBody>
          <a:bodyPr/>
          <a:lstStyle/>
          <a:p>
            <a:r>
              <a:rPr lang="en-US" dirty="0"/>
              <a:t>When Caring for Clients with Dementia</a:t>
            </a:r>
          </a:p>
        </p:txBody>
      </p:sp>
      <p:pic>
        <p:nvPicPr>
          <p:cNvPr id="2" name="Picture 1" descr="A water droplet falling into a heart shape&#10;&#10;Description automatically generated">
            <a:extLst>
              <a:ext uri="{FF2B5EF4-FFF2-40B4-BE49-F238E27FC236}">
                <a16:creationId xmlns:a16="http://schemas.microsoft.com/office/drawing/2014/main" id="{FE6D2F35-326C-6092-264B-10C9B9F602B2}"/>
              </a:ext>
            </a:extLst>
          </p:cNvPr>
          <p:cNvPicPr>
            <a:picLocks noChangeAspect="1"/>
          </p:cNvPicPr>
          <p:nvPr/>
        </p:nvPicPr>
        <p:blipFill>
          <a:blip r:embed="rId2">
            <a:alphaModFix amt="27000"/>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33274" y="0"/>
            <a:ext cx="11858726" cy="6858000"/>
          </a:xfrm>
          <a:prstGeom prst="rect">
            <a:avLst/>
          </a:prstGeom>
        </p:spPr>
      </p:pic>
      <p:sp>
        <p:nvSpPr>
          <p:cNvPr id="3" name="TextBox 2">
            <a:extLst>
              <a:ext uri="{FF2B5EF4-FFF2-40B4-BE49-F238E27FC236}">
                <a16:creationId xmlns:a16="http://schemas.microsoft.com/office/drawing/2014/main" id="{85CC776C-D8DD-1584-5731-3EFD7A5F9DB8}"/>
              </a:ext>
            </a:extLst>
          </p:cNvPr>
          <p:cNvSpPr txBox="1"/>
          <p:nvPr/>
        </p:nvSpPr>
        <p:spPr>
          <a:xfrm>
            <a:off x="333274" y="6627168"/>
            <a:ext cx="3867150" cy="230832"/>
          </a:xfrm>
          <a:prstGeom prst="rect">
            <a:avLst/>
          </a:prstGeom>
          <a:noFill/>
        </p:spPr>
        <p:txBody>
          <a:bodyPr wrap="square" rtlCol="0">
            <a:spAutoFit/>
          </a:bodyPr>
          <a:lstStyle/>
          <a:p>
            <a:r>
              <a:rPr lang="en-US" sz="900" dirty="0">
                <a:hlinkClick r:id="rId3" tooltip="https://epitemnein-epitomic.blogspot.com/2014/01/cultivating-supremacy-of-compassion.html"/>
              </a:rPr>
              <a:t>This Photo</a:t>
            </a:r>
            <a:r>
              <a:rPr lang="en-US" sz="900" dirty="0"/>
              <a:t> by Unknown Author is licensed under </a:t>
            </a:r>
            <a:r>
              <a:rPr lang="en-US" sz="900" dirty="0">
                <a:hlinkClick r:id="rId4" tooltip="https://creativecommons.org/licenses/by-nc-nd/3.0/"/>
              </a:rPr>
              <a:t>CC BY-NC-ND</a:t>
            </a:r>
            <a:endParaRPr lang="en-US" sz="900" dirty="0"/>
          </a:p>
        </p:txBody>
      </p:sp>
    </p:spTree>
    <p:extLst>
      <p:ext uri="{BB962C8B-B14F-4D97-AF65-F5344CB8AC3E}">
        <p14:creationId xmlns:p14="http://schemas.microsoft.com/office/powerpoint/2010/main" val="3803192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3FC561-ABF4-A098-4857-D9CE9069AB2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9BE5485-E4EA-E294-93E0-F457548C2224}"/>
              </a:ext>
            </a:extLst>
          </p:cNvPr>
          <p:cNvSpPr>
            <a:spLocks noGrp="1"/>
          </p:cNvSpPr>
          <p:nvPr>
            <p:ph type="title"/>
          </p:nvPr>
        </p:nvSpPr>
        <p:spPr>
          <a:xfrm>
            <a:off x="838200" y="192597"/>
            <a:ext cx="10515600" cy="937464"/>
          </a:xfrm>
        </p:spPr>
        <p:txBody>
          <a:bodyPr>
            <a:normAutofit/>
          </a:bodyPr>
          <a:lstStyle/>
          <a:p>
            <a:r>
              <a:rPr lang="en-US" sz="4000" dirty="0"/>
              <a:t>Provide a Calm Environment</a:t>
            </a:r>
          </a:p>
        </p:txBody>
      </p:sp>
      <p:sp>
        <p:nvSpPr>
          <p:cNvPr id="5" name="Content Placeholder 4">
            <a:extLst>
              <a:ext uri="{FF2B5EF4-FFF2-40B4-BE49-F238E27FC236}">
                <a16:creationId xmlns:a16="http://schemas.microsoft.com/office/drawing/2014/main" id="{8D17AC1C-D6C7-B437-926B-0138B1DE93DE}"/>
              </a:ext>
            </a:extLst>
          </p:cNvPr>
          <p:cNvSpPr>
            <a:spLocks noGrp="1"/>
          </p:cNvSpPr>
          <p:nvPr>
            <p:ph idx="1"/>
          </p:nvPr>
        </p:nvSpPr>
        <p:spPr>
          <a:xfrm>
            <a:off x="340014" y="1440612"/>
            <a:ext cx="11013785" cy="5152488"/>
          </a:xfrm>
        </p:spPr>
        <p:txBody>
          <a:bodyPr>
            <a:normAutofit/>
          </a:bodyPr>
          <a:lstStyle/>
          <a:p>
            <a:pPr marL="685800" indent="-457200">
              <a:spcAft>
                <a:spcPts val="600"/>
              </a:spcAft>
              <a:buClr>
                <a:srgbClr val="002060"/>
              </a:buClr>
              <a:buFont typeface="Arial" panose="020B0604020202020204" pitchFamily="34" charset="0"/>
              <a:buChar char="•"/>
            </a:pPr>
            <a:r>
              <a:rPr lang="en-US" b="0" dirty="0"/>
              <a:t>Avoid excessive stimulation that contributes to confusion and anxiety</a:t>
            </a:r>
          </a:p>
          <a:p>
            <a:pPr marL="685800" indent="-457200">
              <a:spcAft>
                <a:spcPts val="600"/>
              </a:spcAft>
              <a:buClr>
                <a:srgbClr val="002060"/>
              </a:buClr>
              <a:buFont typeface="Arial" panose="020B0604020202020204" pitchFamily="34" charset="0"/>
              <a:buChar char="•"/>
            </a:pPr>
            <a:r>
              <a:rPr lang="en-US" b="0" dirty="0"/>
              <a:t>Cope better with a structured environment: changes provoke anxiety</a:t>
            </a:r>
          </a:p>
          <a:p>
            <a:pPr marL="685800" indent="-457200">
              <a:spcAft>
                <a:spcPts val="600"/>
              </a:spcAft>
              <a:buClr>
                <a:srgbClr val="002060"/>
              </a:buClr>
              <a:buFont typeface="Arial" panose="020B0604020202020204" pitchFamily="34" charset="0"/>
              <a:buChar char="•"/>
            </a:pPr>
            <a:r>
              <a:rPr lang="en-US" b="0" dirty="0"/>
              <a:t>Routines provide predictability, reduce stress, and help to prevent behavioral outbursts</a:t>
            </a:r>
          </a:p>
          <a:p>
            <a:pPr marL="685800" indent="-457200">
              <a:spcAft>
                <a:spcPts val="600"/>
              </a:spcAft>
              <a:buClr>
                <a:srgbClr val="002060"/>
              </a:buClr>
              <a:buFont typeface="Arial" panose="020B0604020202020204" pitchFamily="34" charset="0"/>
              <a:buChar char="•"/>
            </a:pPr>
            <a:r>
              <a:rPr lang="en-US" b="0" dirty="0"/>
              <a:t>Consistent caregivers and following the same daily routine helps</a:t>
            </a:r>
          </a:p>
          <a:p>
            <a:pPr marL="685800" indent="-457200">
              <a:spcAft>
                <a:spcPts val="600"/>
              </a:spcAft>
              <a:buClr>
                <a:srgbClr val="002060"/>
              </a:buClr>
              <a:buFont typeface="Arial" panose="020B0604020202020204" pitchFamily="34" charset="0"/>
              <a:buChar char="•"/>
            </a:pPr>
            <a:r>
              <a:rPr lang="en-US" b="0" dirty="0"/>
              <a:t>If a client is upset, it helps to remove distractions to help them refocus and reduce anxiety</a:t>
            </a:r>
          </a:p>
        </p:txBody>
      </p:sp>
    </p:spTree>
    <p:extLst>
      <p:ext uri="{BB962C8B-B14F-4D97-AF65-F5344CB8AC3E}">
        <p14:creationId xmlns:p14="http://schemas.microsoft.com/office/powerpoint/2010/main" val="684688619"/>
      </p:ext>
    </p:extLst>
  </p:cSld>
  <p:clrMapOvr>
    <a:masterClrMapping/>
  </p:clrMapOvr>
  <mc:AlternateContent xmlns:mc="http://schemas.openxmlformats.org/markup-compatibility/2006" xmlns:p14="http://schemas.microsoft.com/office/powerpoint/2010/main">
    <mc:Choice Requires="p14">
      <p:transition spd="slow" p14:dur="2000" advTm="176539"/>
    </mc:Choice>
    <mc:Fallback xmlns="">
      <p:transition spd="slow" advTm="176539"/>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061A9E-F8B4-BFC2-E2D5-168A5D9D1DFC}"/>
              </a:ext>
            </a:extLst>
          </p:cNvPr>
          <p:cNvSpPr>
            <a:spLocks noGrp="1"/>
          </p:cNvSpPr>
          <p:nvPr>
            <p:ph type="title"/>
          </p:nvPr>
        </p:nvSpPr>
        <p:spPr>
          <a:xfrm>
            <a:off x="838200" y="365125"/>
            <a:ext cx="10515600" cy="1173219"/>
          </a:xfrm>
        </p:spPr>
        <p:txBody>
          <a:bodyPr>
            <a:normAutofit/>
          </a:bodyPr>
          <a:lstStyle/>
          <a:p>
            <a:r>
              <a:rPr lang="en-US" sz="4000" dirty="0"/>
              <a:t>Approach</a:t>
            </a:r>
          </a:p>
        </p:txBody>
      </p:sp>
      <p:sp>
        <p:nvSpPr>
          <p:cNvPr id="3" name="Content Placeholder 2">
            <a:extLst>
              <a:ext uri="{FF2B5EF4-FFF2-40B4-BE49-F238E27FC236}">
                <a16:creationId xmlns:a16="http://schemas.microsoft.com/office/drawing/2014/main" id="{5734532C-1848-78E0-5354-6DD03B2A150A}"/>
              </a:ext>
            </a:extLst>
          </p:cNvPr>
          <p:cNvSpPr>
            <a:spLocks noGrp="1"/>
          </p:cNvSpPr>
          <p:nvPr>
            <p:ph idx="1"/>
          </p:nvPr>
        </p:nvSpPr>
        <p:spPr>
          <a:xfrm>
            <a:off x="570155" y="1538344"/>
            <a:ext cx="10783645" cy="4954531"/>
          </a:xfrm>
        </p:spPr>
        <p:txBody>
          <a:bodyPr>
            <a:normAutofit/>
          </a:bodyPr>
          <a:lstStyle/>
          <a:p>
            <a:pPr marL="457200" indent="-457200">
              <a:buFont typeface="Arial" panose="020B0604020202020204" pitchFamily="34" charset="0"/>
              <a:buChar char="•"/>
            </a:pPr>
            <a:r>
              <a:rPr lang="en-US" b="0" dirty="0"/>
              <a:t>Identify yourself: let them know who you are and why you’re there </a:t>
            </a:r>
          </a:p>
          <a:p>
            <a:pPr marL="457200" indent="-457200">
              <a:buFont typeface="Arial" panose="020B0604020202020204" pitchFamily="34" charset="0"/>
              <a:buChar char="•"/>
            </a:pPr>
            <a:r>
              <a:rPr lang="en-US" b="0" dirty="0"/>
              <a:t>Call the person by their preferred name</a:t>
            </a:r>
          </a:p>
          <a:p>
            <a:pPr marL="457200" indent="-457200">
              <a:buFont typeface="Arial" panose="020B0604020202020204" pitchFamily="34" charset="0"/>
              <a:buChar char="•"/>
            </a:pPr>
            <a:r>
              <a:rPr lang="en-US" b="0" dirty="0"/>
              <a:t>Alzheimer’s causes decreased peripheral vision: Important to approach clients from the front</a:t>
            </a:r>
          </a:p>
          <a:p>
            <a:pPr marL="457200" indent="-457200">
              <a:buFont typeface="Arial" panose="020B0604020202020204" pitchFamily="34" charset="0"/>
              <a:buChar char="•"/>
            </a:pPr>
            <a:r>
              <a:rPr lang="en-US" b="0" dirty="0"/>
              <a:t>Be at the same level as the resident rather than standing over them</a:t>
            </a:r>
          </a:p>
          <a:p>
            <a:pPr marL="1143000" lvl="1" indent="-457200"/>
            <a:r>
              <a:rPr lang="en-US" dirty="0"/>
              <a:t>This is less intimidating</a:t>
            </a:r>
            <a:r>
              <a:rPr lang="en-US" b="0" dirty="0"/>
              <a:t> </a:t>
            </a:r>
          </a:p>
          <a:p>
            <a:pPr marL="457200" indent="-457200">
              <a:buFont typeface="Arial" panose="020B0604020202020204" pitchFamily="34" charset="0"/>
              <a:buChar char="•"/>
            </a:pPr>
            <a:r>
              <a:rPr lang="en-US" b="0" dirty="0"/>
              <a:t>Convey a calm, easy-going manner</a:t>
            </a:r>
          </a:p>
          <a:p>
            <a:pPr marL="1143000" lvl="1" indent="-457200"/>
            <a:r>
              <a:rPr lang="en-US" b="0" dirty="0"/>
              <a:t>Use positive, friendly facial expressions and nonverbal communication</a:t>
            </a:r>
          </a:p>
          <a:p>
            <a:pPr marL="1143000" lvl="1" indent="-457200"/>
            <a:r>
              <a:rPr lang="en-US" dirty="0"/>
              <a:t>Clients with Dementia often mirror our demeanor</a:t>
            </a:r>
            <a:endParaRPr lang="en-US" b="0" dirty="0"/>
          </a:p>
          <a:p>
            <a:pPr marL="457200" indent="-457200">
              <a:buFont typeface="Arial" panose="020B0604020202020204" pitchFamily="34" charset="0"/>
              <a:buChar char="•"/>
            </a:pPr>
            <a:r>
              <a:rPr lang="en-US" b="0" dirty="0"/>
              <a:t>Treat them with dignity and respect</a:t>
            </a:r>
          </a:p>
          <a:p>
            <a:endParaRPr lang="en-US" dirty="0"/>
          </a:p>
        </p:txBody>
      </p:sp>
    </p:spTree>
    <p:extLst>
      <p:ext uri="{BB962C8B-B14F-4D97-AF65-F5344CB8AC3E}">
        <p14:creationId xmlns:p14="http://schemas.microsoft.com/office/powerpoint/2010/main" val="43926980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5651" y="493533"/>
            <a:ext cx="8229600" cy="625261"/>
          </a:xfrm>
        </p:spPr>
        <p:txBody>
          <a:bodyPr>
            <a:normAutofit fontScale="90000"/>
          </a:bodyPr>
          <a:lstStyle/>
          <a:p>
            <a:r>
              <a:rPr lang="en-US" dirty="0"/>
              <a:t>Communication Techniques</a:t>
            </a:r>
          </a:p>
        </p:txBody>
      </p:sp>
      <p:sp>
        <p:nvSpPr>
          <p:cNvPr id="3" name="Content Placeholder 2"/>
          <p:cNvSpPr>
            <a:spLocks noGrp="1"/>
          </p:cNvSpPr>
          <p:nvPr>
            <p:ph idx="1"/>
          </p:nvPr>
        </p:nvSpPr>
        <p:spPr>
          <a:xfrm>
            <a:off x="615651" y="1290022"/>
            <a:ext cx="11024123" cy="5153809"/>
          </a:xfrm>
        </p:spPr>
        <p:txBody>
          <a:bodyPr>
            <a:normAutofit/>
          </a:bodyPr>
          <a:lstStyle/>
          <a:p>
            <a:pPr marL="457200" indent="-457200">
              <a:buFont typeface="Arial" panose="020B0604020202020204" pitchFamily="34" charset="0"/>
              <a:buChar char="•"/>
            </a:pPr>
            <a:r>
              <a:rPr lang="en-US" b="0" dirty="0"/>
              <a:t>Speak slowly and in short, simple sentences</a:t>
            </a:r>
          </a:p>
          <a:p>
            <a:pPr marL="457200" indent="-457200">
              <a:buFont typeface="Arial" panose="020B0604020202020204" pitchFamily="34" charset="0"/>
              <a:buChar char="•"/>
            </a:pPr>
            <a:r>
              <a:rPr lang="en-US" b="0" dirty="0"/>
              <a:t>Ask one question at a time</a:t>
            </a:r>
          </a:p>
          <a:p>
            <a:pPr marL="457200" indent="-457200">
              <a:buFont typeface="Arial" panose="020B0604020202020204" pitchFamily="34" charset="0"/>
              <a:buChar char="•"/>
            </a:pPr>
            <a:r>
              <a:rPr lang="en-US" b="0" dirty="0"/>
              <a:t>Use Yes / No questions when possible</a:t>
            </a:r>
          </a:p>
          <a:p>
            <a:pPr marL="457200" indent="-457200">
              <a:buFont typeface="Arial" panose="020B0604020202020204" pitchFamily="34" charset="0"/>
              <a:buChar char="•"/>
            </a:pPr>
            <a:r>
              <a:rPr lang="en-US" b="0" dirty="0"/>
              <a:t>Be patient: Allow time for resident to process what was said and to respond</a:t>
            </a:r>
          </a:p>
          <a:p>
            <a:pPr marL="457200" indent="-457200">
              <a:buFont typeface="Arial" panose="020B0604020202020204" pitchFamily="34" charset="0"/>
              <a:buChar char="•"/>
            </a:pPr>
            <a:r>
              <a:rPr lang="en-US" b="0" dirty="0"/>
              <a:t>Don’t display frustration: will cause the client to feel anxious</a:t>
            </a:r>
          </a:p>
          <a:p>
            <a:pPr marL="457200" indent="-457200">
              <a:buFont typeface="Arial" panose="020B0604020202020204" pitchFamily="34" charset="0"/>
              <a:buChar char="•"/>
            </a:pPr>
            <a:r>
              <a:rPr lang="en-US" b="0" dirty="0"/>
              <a:t>As the disease progresses, they may only comprehend every few words of a statement</a:t>
            </a:r>
          </a:p>
          <a:p>
            <a:pPr marL="457200" indent="-457200">
              <a:buFont typeface="Arial" panose="020B0604020202020204" pitchFamily="34" charset="0"/>
              <a:buChar char="•"/>
            </a:pPr>
            <a:r>
              <a:rPr lang="en-US" b="0" dirty="0"/>
              <a:t>If they don’t understand what is said, restating exactly may be better than rephrasing the statement</a:t>
            </a:r>
          </a:p>
          <a:p>
            <a:pPr marL="457200" indent="-457200">
              <a:buFont typeface="Arial" panose="020B0604020202020204" pitchFamily="34" charset="0"/>
              <a:buChar char="•"/>
            </a:pPr>
            <a:endParaRPr lang="en-US" b="0" dirty="0"/>
          </a:p>
          <a:p>
            <a:endParaRPr lang="en-US" dirty="0"/>
          </a:p>
        </p:txBody>
      </p:sp>
    </p:spTree>
    <p:custDataLst>
      <p:tags r:id="rId1"/>
    </p:custDataLst>
    <p:extLst>
      <p:ext uri="{BB962C8B-B14F-4D97-AF65-F5344CB8AC3E}">
        <p14:creationId xmlns:p14="http://schemas.microsoft.com/office/powerpoint/2010/main" val="4777898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277" y="274639"/>
            <a:ext cx="8229600" cy="736580"/>
          </a:xfrm>
        </p:spPr>
        <p:txBody>
          <a:bodyPr>
            <a:normAutofit/>
          </a:bodyPr>
          <a:lstStyle/>
          <a:p>
            <a:r>
              <a:rPr lang="en-US" sz="4000" dirty="0"/>
              <a:t>Communication Techniques</a:t>
            </a:r>
          </a:p>
        </p:txBody>
      </p:sp>
      <p:sp>
        <p:nvSpPr>
          <p:cNvPr id="3" name="Content Placeholder 2"/>
          <p:cNvSpPr>
            <a:spLocks noGrp="1"/>
          </p:cNvSpPr>
          <p:nvPr>
            <p:ph idx="1"/>
          </p:nvPr>
        </p:nvSpPr>
        <p:spPr>
          <a:xfrm>
            <a:off x="410583" y="1011219"/>
            <a:ext cx="11370833" cy="5745160"/>
          </a:xfrm>
        </p:spPr>
        <p:txBody>
          <a:bodyPr>
            <a:normAutofit fontScale="92500" lnSpcReduction="10000"/>
          </a:bodyPr>
          <a:lstStyle/>
          <a:p>
            <a:pPr marL="457200" indent="-457200">
              <a:buFont typeface="Arial" panose="020B0604020202020204" pitchFamily="34" charset="0"/>
              <a:buChar char="•"/>
            </a:pPr>
            <a:r>
              <a:rPr lang="en-US" b="0" dirty="0"/>
              <a:t>Turn questions into answers</a:t>
            </a:r>
          </a:p>
          <a:p>
            <a:pPr marL="1143000" lvl="1" indent="-457200"/>
            <a:r>
              <a:rPr lang="en-US" b="0" dirty="0"/>
              <a:t>Provide a solution versus asking a question. Example: "The bathroom is right here," instead of asking, "Do you need to use the bathroom?"</a:t>
            </a:r>
          </a:p>
          <a:p>
            <a:pPr marL="457200" indent="-457200">
              <a:buFont typeface="Arial" panose="020B0604020202020204" pitchFamily="34" charset="0"/>
              <a:buChar char="•"/>
            </a:pPr>
            <a:r>
              <a:rPr lang="en-US" b="0" dirty="0"/>
              <a:t>Avoid confusing statements and figures of speech</a:t>
            </a:r>
          </a:p>
          <a:p>
            <a:pPr marL="1143000" lvl="1" indent="-457200"/>
            <a:r>
              <a:rPr lang="en-US" b="0" dirty="0"/>
              <a:t>Example: If assisting with shower, rather than saying "Hop in," say “Come with me, your shower is ready" </a:t>
            </a:r>
          </a:p>
          <a:p>
            <a:pPr marL="457200" indent="-457200">
              <a:buFont typeface="Arial" panose="020B0604020202020204" pitchFamily="34" charset="0"/>
              <a:buChar char="•"/>
            </a:pPr>
            <a:r>
              <a:rPr lang="en-US" b="0" dirty="0"/>
              <a:t>Turn negatives into positives</a:t>
            </a:r>
          </a:p>
          <a:p>
            <a:pPr marL="1143000" lvl="1" indent="-457200"/>
            <a:r>
              <a:rPr lang="en-US" b="0" dirty="0"/>
              <a:t>Instead of saying. "Don't go there," say, "Let's go here” </a:t>
            </a:r>
          </a:p>
          <a:p>
            <a:pPr marL="457200" indent="-457200">
              <a:buFont typeface="Arial" panose="020B0604020202020204" pitchFamily="34" charset="0"/>
              <a:buChar char="•"/>
            </a:pPr>
            <a:r>
              <a:rPr lang="en-US" b="0" dirty="0"/>
              <a:t>Avoid Quizzing</a:t>
            </a:r>
          </a:p>
          <a:p>
            <a:pPr marL="1143000" lvl="1" indent="-457200"/>
            <a:r>
              <a:rPr lang="en-US" b="0" dirty="0"/>
              <a:t>Reminiscing can be healthy, but avoid interrogating them</a:t>
            </a:r>
          </a:p>
          <a:p>
            <a:pPr marL="457200" indent="-457200">
              <a:buFont typeface="Arial" panose="020B0604020202020204" pitchFamily="34" charset="0"/>
              <a:buChar char="•"/>
            </a:pPr>
            <a:r>
              <a:rPr lang="en-US" b="0" dirty="0"/>
              <a:t>Don't argue</a:t>
            </a:r>
          </a:p>
          <a:p>
            <a:pPr marL="457200" indent="-457200">
              <a:buFont typeface="Arial" panose="020B0604020202020204" pitchFamily="34" charset="0"/>
              <a:buChar char="•"/>
            </a:pPr>
            <a:r>
              <a:rPr lang="en-US" b="0" dirty="0"/>
              <a:t>Use visual cues</a:t>
            </a:r>
          </a:p>
          <a:p>
            <a:pPr marL="1143000" lvl="1" indent="-457200"/>
            <a:r>
              <a:rPr lang="en-US" b="0" dirty="0"/>
              <a:t>Use objects or gestures to assist with communication</a:t>
            </a:r>
          </a:p>
          <a:p>
            <a:pPr marL="1143000" lvl="1" indent="-457200"/>
            <a:r>
              <a:rPr lang="en-US" dirty="0"/>
              <a:t>Example: If it’s time to comb their hair, point to the comb or assist them to start the task</a:t>
            </a:r>
            <a:endParaRPr lang="en-US" b="0" dirty="0"/>
          </a:p>
          <a:p>
            <a:pPr marL="1143000" lvl="1" indent="-457200"/>
            <a:endParaRPr lang="en-US" b="0" dirty="0"/>
          </a:p>
          <a:p>
            <a:endParaRPr lang="en-US" dirty="0"/>
          </a:p>
        </p:txBody>
      </p:sp>
    </p:spTree>
    <p:custDataLst>
      <p:tags r:id="rId1"/>
    </p:custDataLst>
    <p:extLst>
      <p:ext uri="{BB962C8B-B14F-4D97-AF65-F5344CB8AC3E}">
        <p14:creationId xmlns:p14="http://schemas.microsoft.com/office/powerpoint/2010/main" val="16658854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3FC561-ABF4-A098-4857-D9CE9069AB2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9BE5485-E4EA-E294-93E0-F457548C2224}"/>
              </a:ext>
            </a:extLst>
          </p:cNvPr>
          <p:cNvSpPr>
            <a:spLocks noGrp="1"/>
          </p:cNvSpPr>
          <p:nvPr>
            <p:ph type="title"/>
          </p:nvPr>
        </p:nvSpPr>
        <p:spPr>
          <a:xfrm>
            <a:off x="838200" y="192597"/>
            <a:ext cx="10515600" cy="937464"/>
          </a:xfrm>
        </p:spPr>
        <p:txBody>
          <a:bodyPr>
            <a:normAutofit/>
          </a:bodyPr>
          <a:lstStyle/>
          <a:p>
            <a:r>
              <a:rPr lang="en-US" sz="4000" dirty="0"/>
              <a:t>Dealing with Problematic Behaviors</a:t>
            </a:r>
          </a:p>
        </p:txBody>
      </p:sp>
      <p:sp>
        <p:nvSpPr>
          <p:cNvPr id="5" name="Content Placeholder 4">
            <a:extLst>
              <a:ext uri="{FF2B5EF4-FFF2-40B4-BE49-F238E27FC236}">
                <a16:creationId xmlns:a16="http://schemas.microsoft.com/office/drawing/2014/main" id="{8D17AC1C-D6C7-B437-926B-0138B1DE93DE}"/>
              </a:ext>
            </a:extLst>
          </p:cNvPr>
          <p:cNvSpPr>
            <a:spLocks noGrp="1"/>
          </p:cNvSpPr>
          <p:nvPr>
            <p:ph idx="1"/>
          </p:nvPr>
        </p:nvSpPr>
        <p:spPr>
          <a:xfrm>
            <a:off x="418425" y="1312941"/>
            <a:ext cx="10935375" cy="4765130"/>
          </a:xfrm>
        </p:spPr>
        <p:txBody>
          <a:bodyPr>
            <a:normAutofit/>
          </a:bodyPr>
          <a:lstStyle/>
          <a:p>
            <a:pPr marL="685800" indent="-457200">
              <a:spcAft>
                <a:spcPts val="600"/>
              </a:spcAft>
              <a:buClr>
                <a:srgbClr val="002060"/>
              </a:buClr>
              <a:buFont typeface="Arial" panose="020B0604020202020204" pitchFamily="34" charset="0"/>
              <a:buChar char="•"/>
            </a:pPr>
            <a:r>
              <a:rPr lang="en-US" b="0" dirty="0"/>
              <a:t>Look beyond the behavior to see the underlying need or fear</a:t>
            </a:r>
          </a:p>
          <a:p>
            <a:pPr marL="1371600" lvl="1" indent="-457200">
              <a:spcAft>
                <a:spcPts val="600"/>
              </a:spcAft>
              <a:buClr>
                <a:srgbClr val="002060"/>
              </a:buClr>
            </a:pPr>
            <a:r>
              <a:rPr lang="en-US" b="0" dirty="0"/>
              <a:t>Behaviors become their mode of communication</a:t>
            </a:r>
          </a:p>
          <a:p>
            <a:pPr marL="1371600" lvl="1" indent="-457200">
              <a:spcAft>
                <a:spcPts val="600"/>
              </a:spcAft>
              <a:buClr>
                <a:srgbClr val="002060"/>
              </a:buClr>
            </a:pPr>
            <a:r>
              <a:rPr lang="en-US" dirty="0"/>
              <a:t>Do they need something? Are they hungry, thirsty, need to use the bathroom, bored, etc.</a:t>
            </a:r>
            <a:endParaRPr lang="en-US" b="0" dirty="0"/>
          </a:p>
          <a:p>
            <a:pPr marL="685800" indent="-457200">
              <a:spcAft>
                <a:spcPts val="600"/>
              </a:spcAft>
              <a:buClr>
                <a:srgbClr val="002060"/>
              </a:buClr>
              <a:buFont typeface="Arial" panose="020B0604020202020204" pitchFamily="34" charset="0"/>
              <a:buChar char="•"/>
            </a:pPr>
            <a:r>
              <a:rPr lang="en-US" b="0" dirty="0"/>
              <a:t>Know the history of the resident to understand their behaviors </a:t>
            </a:r>
          </a:p>
          <a:p>
            <a:pPr marL="1371600" lvl="1" indent="-457200">
              <a:spcAft>
                <a:spcPts val="600"/>
              </a:spcAft>
              <a:buClr>
                <a:srgbClr val="002060"/>
              </a:buClr>
            </a:pPr>
            <a:r>
              <a:rPr lang="en-US" b="0" dirty="0"/>
              <a:t>If a resident displays a repeated behavior, knowing their history can provide clues to understand the behavior </a:t>
            </a:r>
          </a:p>
          <a:p>
            <a:pPr marL="1371600" lvl="1" indent="-457200">
              <a:spcAft>
                <a:spcPts val="600"/>
              </a:spcAft>
              <a:buClr>
                <a:srgbClr val="002060"/>
              </a:buClr>
            </a:pPr>
            <a:r>
              <a:rPr lang="en-US" b="0" dirty="0"/>
              <a:t>If we </a:t>
            </a:r>
            <a:r>
              <a:rPr lang="en-US" dirty="0"/>
              <a:t>know what motivates the behavior, we can develop s</a:t>
            </a:r>
            <a:r>
              <a:rPr lang="en-US" b="0" dirty="0"/>
              <a:t>trategies to deal with it constructively</a:t>
            </a:r>
          </a:p>
          <a:p>
            <a:pPr marL="685800" indent="-457200">
              <a:spcAft>
                <a:spcPts val="600"/>
              </a:spcAft>
              <a:buClr>
                <a:schemeClr val="accent1"/>
              </a:buClr>
              <a:buFont typeface="Arial" panose="020B0604020202020204" pitchFamily="34" charset="0"/>
              <a:buChar char="•"/>
            </a:pPr>
            <a:endParaRPr lang="en-US" b="0" dirty="0"/>
          </a:p>
        </p:txBody>
      </p:sp>
    </p:spTree>
    <p:extLst>
      <p:ext uri="{BB962C8B-B14F-4D97-AF65-F5344CB8AC3E}">
        <p14:creationId xmlns:p14="http://schemas.microsoft.com/office/powerpoint/2010/main" val="1375642446"/>
      </p:ext>
    </p:extLst>
  </p:cSld>
  <p:clrMapOvr>
    <a:masterClrMapping/>
  </p:clrMapOvr>
  <mc:AlternateContent xmlns:mc="http://schemas.openxmlformats.org/markup-compatibility/2006" xmlns:p14="http://schemas.microsoft.com/office/powerpoint/2010/main">
    <mc:Choice Requires="p14">
      <p:transition spd="slow" p14:dur="2000" advTm="176539"/>
    </mc:Choice>
    <mc:Fallback xmlns="">
      <p:transition spd="slow" advTm="176539"/>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7865" y="328861"/>
            <a:ext cx="7982799" cy="1189218"/>
          </a:xfrm>
        </p:spPr>
        <p:txBody>
          <a:bodyPr>
            <a:normAutofit/>
          </a:bodyPr>
          <a:lstStyle/>
          <a:p>
            <a:r>
              <a:rPr lang="en-US" sz="4000" dirty="0"/>
              <a:t>Dealing with Problematic Behaviors</a:t>
            </a:r>
            <a:endParaRPr lang="en-US" sz="4000" b="1" dirty="0"/>
          </a:p>
        </p:txBody>
      </p:sp>
      <p:sp>
        <p:nvSpPr>
          <p:cNvPr id="5" name="Content Placeholder 4"/>
          <p:cNvSpPr>
            <a:spLocks noGrp="1"/>
          </p:cNvSpPr>
          <p:nvPr>
            <p:ph idx="1"/>
          </p:nvPr>
        </p:nvSpPr>
        <p:spPr>
          <a:xfrm>
            <a:off x="396948" y="1799217"/>
            <a:ext cx="7207669" cy="3956123"/>
          </a:xfrm>
        </p:spPr>
        <p:txBody>
          <a:bodyPr>
            <a:normAutofit/>
          </a:bodyPr>
          <a:lstStyle/>
          <a:p>
            <a:pPr marL="457200" indent="-457200">
              <a:buFont typeface="Arial" panose="020B0604020202020204" pitchFamily="34" charset="0"/>
              <a:buChar char="•"/>
            </a:pPr>
            <a:r>
              <a:rPr lang="en-US" b="0" dirty="0"/>
              <a:t>Distract or gently redirect to something else</a:t>
            </a:r>
          </a:p>
          <a:p>
            <a:pPr marL="457200" indent="-457200">
              <a:buFont typeface="Arial" panose="020B0604020202020204" pitchFamily="34" charset="0"/>
              <a:buChar char="•"/>
            </a:pPr>
            <a:r>
              <a:rPr lang="en-US" b="0" dirty="0"/>
              <a:t>Clients at risk of wandering may need to be in a secured unit with close monitoring</a:t>
            </a:r>
          </a:p>
          <a:p>
            <a:pPr marL="457200" indent="-457200">
              <a:buFont typeface="Arial" panose="020B0604020202020204" pitchFamily="34" charset="0"/>
              <a:buChar char="•"/>
            </a:pPr>
            <a:r>
              <a:rPr lang="en-US" b="0" dirty="0"/>
              <a:t>Listen to the family’s suggestions or ideas</a:t>
            </a:r>
          </a:p>
          <a:p>
            <a:pPr marL="457200" indent="-457200">
              <a:buFont typeface="Arial" panose="020B0604020202020204" pitchFamily="34" charset="0"/>
              <a:buChar char="•"/>
            </a:pPr>
            <a:r>
              <a:rPr lang="en-US" b="0" dirty="0"/>
              <a:t>What worked yesterday may not work today</a:t>
            </a:r>
          </a:p>
          <a:p>
            <a:pPr marL="457200" indent="-457200">
              <a:buFont typeface="Arial" panose="020B0604020202020204" pitchFamily="34" charset="0"/>
              <a:buChar char="•"/>
            </a:pPr>
            <a:endParaRPr lang="en-US" b="0" dirty="0"/>
          </a:p>
          <a:p>
            <a:pPr marL="457200" indent="-457200">
              <a:buFont typeface="Arial" panose="020B0604020202020204" pitchFamily="34" charset="0"/>
              <a:buChar char="•"/>
            </a:pPr>
            <a:endParaRPr lang="en-US" b="0" dirty="0"/>
          </a:p>
        </p:txBody>
      </p:sp>
      <p:pic>
        <p:nvPicPr>
          <p:cNvPr id="4" name="Picture 3" descr="A person and person holding hands&#10;&#10;Description automatically generated">
            <a:extLst>
              <a:ext uri="{FF2B5EF4-FFF2-40B4-BE49-F238E27FC236}">
                <a16:creationId xmlns:a16="http://schemas.microsoft.com/office/drawing/2014/main" id="{DEA74A7A-4936-AC2E-CF72-92ACC40F104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604617" y="1748911"/>
            <a:ext cx="4353740" cy="369445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Box 5">
            <a:extLst>
              <a:ext uri="{FF2B5EF4-FFF2-40B4-BE49-F238E27FC236}">
                <a16:creationId xmlns:a16="http://schemas.microsoft.com/office/drawing/2014/main" id="{A7DBA787-9F4F-7DD3-9363-E37DD77F5B52}"/>
              </a:ext>
            </a:extLst>
          </p:cNvPr>
          <p:cNvSpPr txBox="1"/>
          <p:nvPr/>
        </p:nvSpPr>
        <p:spPr>
          <a:xfrm>
            <a:off x="7895534" y="5443370"/>
            <a:ext cx="3333750" cy="230832"/>
          </a:xfrm>
          <a:prstGeom prst="rect">
            <a:avLst/>
          </a:prstGeom>
          <a:noFill/>
        </p:spPr>
        <p:txBody>
          <a:bodyPr wrap="square" rtlCol="0">
            <a:spAutoFit/>
          </a:bodyPr>
          <a:lstStyle/>
          <a:p>
            <a:r>
              <a:rPr lang="en-US" sz="900">
                <a:hlinkClick r:id="rId4" tooltip="https://seniorsafetyadvice.com/caregiver/dementia-info/page/5/"/>
              </a:rPr>
              <a:t>This Photo</a:t>
            </a:r>
            <a:r>
              <a:rPr lang="en-US" sz="900"/>
              <a:t> by Unknown Author is licensed under </a:t>
            </a:r>
            <a:r>
              <a:rPr lang="en-US" sz="900">
                <a:hlinkClick r:id="rId5" tooltip="https://creativecommons.org/licenses/by-nc-nd/3.0/"/>
              </a:rPr>
              <a:t>CC BY-NC-ND</a:t>
            </a:r>
            <a:endParaRPr lang="en-US" sz="900"/>
          </a:p>
        </p:txBody>
      </p:sp>
    </p:spTree>
    <p:custDataLst>
      <p:tags r:id="rId1"/>
    </p:custDataLst>
    <p:extLst>
      <p:ext uri="{BB962C8B-B14F-4D97-AF65-F5344CB8AC3E}">
        <p14:creationId xmlns:p14="http://schemas.microsoft.com/office/powerpoint/2010/main" val="3254774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3FC561-ABF4-A098-4857-D9CE9069AB2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9BE5485-E4EA-E294-93E0-F457548C2224}"/>
              </a:ext>
            </a:extLst>
          </p:cNvPr>
          <p:cNvSpPr>
            <a:spLocks noGrp="1"/>
          </p:cNvSpPr>
          <p:nvPr>
            <p:ph type="title"/>
          </p:nvPr>
        </p:nvSpPr>
        <p:spPr>
          <a:xfrm>
            <a:off x="589106" y="264900"/>
            <a:ext cx="10515600" cy="937464"/>
          </a:xfrm>
        </p:spPr>
        <p:txBody>
          <a:bodyPr>
            <a:normAutofit/>
          </a:bodyPr>
          <a:lstStyle/>
          <a:p>
            <a:r>
              <a:rPr lang="en-US" sz="4000" dirty="0"/>
              <a:t>Validation therapy</a:t>
            </a:r>
          </a:p>
        </p:txBody>
      </p:sp>
      <p:sp>
        <p:nvSpPr>
          <p:cNvPr id="5" name="Content Placeholder 4">
            <a:extLst>
              <a:ext uri="{FF2B5EF4-FFF2-40B4-BE49-F238E27FC236}">
                <a16:creationId xmlns:a16="http://schemas.microsoft.com/office/drawing/2014/main" id="{8D17AC1C-D6C7-B437-926B-0138B1DE93DE}"/>
              </a:ext>
            </a:extLst>
          </p:cNvPr>
          <p:cNvSpPr>
            <a:spLocks noGrp="1"/>
          </p:cNvSpPr>
          <p:nvPr>
            <p:ph idx="1"/>
          </p:nvPr>
        </p:nvSpPr>
        <p:spPr>
          <a:xfrm>
            <a:off x="340014" y="1207698"/>
            <a:ext cx="11013785" cy="5385402"/>
          </a:xfrm>
        </p:spPr>
        <p:txBody>
          <a:bodyPr>
            <a:normAutofit fontScale="92500" lnSpcReduction="10000"/>
          </a:bodyPr>
          <a:lstStyle/>
          <a:p>
            <a:pPr marL="228600">
              <a:spcAft>
                <a:spcPts val="600"/>
              </a:spcAft>
              <a:buClr>
                <a:schemeClr val="accent1"/>
              </a:buClr>
            </a:pPr>
            <a:r>
              <a:rPr lang="en-US" b="0" dirty="0"/>
              <a:t>The caregiver accepts the reality of a resident with dementia versus trying to correct it</a:t>
            </a:r>
          </a:p>
          <a:p>
            <a:pPr marL="685800" indent="-457200">
              <a:spcAft>
                <a:spcPts val="600"/>
              </a:spcAft>
              <a:buClr>
                <a:schemeClr val="accent1"/>
              </a:buClr>
              <a:buFont typeface="Arial" panose="020B0604020202020204" pitchFamily="34" charset="0"/>
              <a:buChar char="•"/>
            </a:pPr>
            <a:r>
              <a:rPr lang="en-US" b="0" dirty="0"/>
              <a:t>Involves meeting the resident in </a:t>
            </a:r>
            <a:r>
              <a:rPr lang="en-US" b="0" i="1" dirty="0"/>
              <a:t>their</a:t>
            </a:r>
            <a:r>
              <a:rPr lang="en-US" b="0" dirty="0"/>
              <a:t> reality without lying to them </a:t>
            </a:r>
          </a:p>
          <a:p>
            <a:pPr marL="685800" indent="-457200">
              <a:spcAft>
                <a:spcPts val="600"/>
              </a:spcAft>
              <a:buClr>
                <a:schemeClr val="accent1"/>
              </a:buClr>
              <a:buFont typeface="Arial" panose="020B0604020202020204" pitchFamily="34" charset="0"/>
              <a:buChar char="•"/>
            </a:pPr>
            <a:r>
              <a:rPr lang="en-US" b="0" dirty="0"/>
              <a:t>Do not confront delusions. If a resident states "my mother will be here soon," instead of reminding them their mother is dead, ask them to share memories of their mother.</a:t>
            </a:r>
          </a:p>
          <a:p>
            <a:pPr marL="685800" indent="-457200">
              <a:spcAft>
                <a:spcPts val="600"/>
              </a:spcAft>
              <a:buClr>
                <a:schemeClr val="accent1"/>
              </a:buClr>
              <a:buFont typeface="Arial" panose="020B0604020202020204" pitchFamily="34" charset="0"/>
              <a:buChar char="•"/>
            </a:pPr>
            <a:r>
              <a:rPr lang="en-US" b="0" dirty="0"/>
              <a:t>Even when residents are not in touch with reality, their feelings are still real</a:t>
            </a:r>
          </a:p>
          <a:p>
            <a:pPr marL="685800" indent="-457200">
              <a:spcAft>
                <a:spcPts val="600"/>
              </a:spcAft>
              <a:buClr>
                <a:schemeClr val="accent1"/>
              </a:buClr>
              <a:buFont typeface="Arial" panose="020B0604020202020204" pitchFamily="34" charset="0"/>
              <a:buChar char="•"/>
            </a:pPr>
            <a:r>
              <a:rPr lang="en-US" b="0" dirty="0"/>
              <a:t>Validating feelings provides the opportunity to communicate  </a:t>
            </a:r>
          </a:p>
          <a:p>
            <a:pPr marL="685800" indent="-457200">
              <a:spcAft>
                <a:spcPts val="600"/>
              </a:spcAft>
              <a:buClr>
                <a:schemeClr val="accent1"/>
              </a:buClr>
              <a:buFont typeface="Arial" panose="020B0604020202020204" pitchFamily="34" charset="0"/>
              <a:buChar char="•"/>
            </a:pPr>
            <a:r>
              <a:rPr lang="en-US" b="0" dirty="0"/>
              <a:t>Allow the resident to express feelings and emotions </a:t>
            </a:r>
          </a:p>
          <a:p>
            <a:pPr marL="685800" indent="-457200">
              <a:spcAft>
                <a:spcPts val="600"/>
              </a:spcAft>
              <a:buClr>
                <a:schemeClr val="accent1"/>
              </a:buClr>
              <a:buFont typeface="Arial" panose="020B0604020202020204" pitchFamily="34" charset="0"/>
              <a:buChar char="•"/>
            </a:pPr>
            <a:r>
              <a:rPr lang="en-US" b="0" dirty="0"/>
              <a:t>Website for Validation Therapy by founder Naomi Feil:  </a:t>
            </a:r>
            <a:r>
              <a:rPr lang="en-US" sz="1500" b="0" dirty="0">
                <a:hlinkClick r:id="rId2"/>
              </a:rPr>
              <a:t>www.vfvalidation.org</a:t>
            </a:r>
            <a:r>
              <a:rPr lang="en-US" sz="1500" b="0" dirty="0"/>
              <a:t> </a:t>
            </a:r>
          </a:p>
          <a:p>
            <a:pPr marL="685800" indent="-457200">
              <a:spcAft>
                <a:spcPts val="600"/>
              </a:spcAft>
              <a:buClr>
                <a:schemeClr val="accent1"/>
              </a:buClr>
              <a:buFont typeface="Arial" panose="020B0604020202020204" pitchFamily="34" charset="0"/>
              <a:buChar char="•"/>
            </a:pPr>
            <a:r>
              <a:rPr lang="en-US" b="0" dirty="0"/>
              <a:t>Gladys Wilson video: </a:t>
            </a:r>
            <a:r>
              <a:rPr lang="en-US" sz="1500" b="0" dirty="0">
                <a:hlinkClick r:id="rId3"/>
              </a:rPr>
              <a:t>https://youtu.be/CrZXz10FcVM</a:t>
            </a:r>
            <a:r>
              <a:rPr lang="en-US" sz="1500" b="0" dirty="0"/>
              <a:t>  (also on next slide)</a:t>
            </a:r>
          </a:p>
        </p:txBody>
      </p:sp>
    </p:spTree>
    <p:extLst>
      <p:ext uri="{BB962C8B-B14F-4D97-AF65-F5344CB8AC3E}">
        <p14:creationId xmlns:p14="http://schemas.microsoft.com/office/powerpoint/2010/main" val="2290138589"/>
      </p:ext>
    </p:extLst>
  </p:cSld>
  <p:clrMapOvr>
    <a:masterClrMapping/>
  </p:clrMapOvr>
  <mc:AlternateContent xmlns:mc="http://schemas.openxmlformats.org/markup-compatibility/2006" xmlns:p14="http://schemas.microsoft.com/office/powerpoint/2010/main">
    <mc:Choice Requires="p14">
      <p:transition spd="slow" p14:dur="2000" advTm="176539"/>
    </mc:Choice>
    <mc:Fallback xmlns="">
      <p:transition spd="slow" advTm="176539"/>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Gladys Wilson and Naomi Feil">
            <a:hlinkClick r:id="" action="ppaction://media"/>
            <a:extLst>
              <a:ext uri="{FF2B5EF4-FFF2-40B4-BE49-F238E27FC236}">
                <a16:creationId xmlns:a16="http://schemas.microsoft.com/office/drawing/2014/main" id="{84D17367-CFA8-36E8-646D-8BA02C89BF8E}"/>
              </a:ext>
            </a:extLst>
          </p:cNvPr>
          <p:cNvPicPr>
            <a:picLocks noGrp="1" noRot="1" noChangeAspect="1"/>
          </p:cNvPicPr>
          <p:nvPr>
            <p:ph idx="1"/>
            <a:videoFile r:link="rId1"/>
          </p:nvPr>
        </p:nvPicPr>
        <p:blipFill>
          <a:blip r:embed="rId3"/>
          <a:stretch>
            <a:fillRect/>
          </a:stretch>
        </p:blipFill>
        <p:spPr>
          <a:xfrm>
            <a:off x="1661884" y="103716"/>
            <a:ext cx="8868232" cy="6650568"/>
          </a:xfrm>
          <a:prstGeom prst="rect">
            <a:avLst/>
          </a:prstGeom>
        </p:spPr>
      </p:pic>
    </p:spTree>
    <p:extLst>
      <p:ext uri="{BB962C8B-B14F-4D97-AF65-F5344CB8AC3E}">
        <p14:creationId xmlns:p14="http://schemas.microsoft.com/office/powerpoint/2010/main" val="4133293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3FC561-ABF4-A098-4857-D9CE9069AB2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9BE5485-E4EA-E294-93E0-F457548C2224}"/>
              </a:ext>
            </a:extLst>
          </p:cNvPr>
          <p:cNvSpPr>
            <a:spLocks noGrp="1"/>
          </p:cNvSpPr>
          <p:nvPr>
            <p:ph type="title"/>
          </p:nvPr>
        </p:nvSpPr>
        <p:spPr>
          <a:xfrm>
            <a:off x="589107" y="183641"/>
            <a:ext cx="10515600" cy="937464"/>
          </a:xfrm>
        </p:spPr>
        <p:txBody>
          <a:bodyPr>
            <a:normAutofit/>
          </a:bodyPr>
          <a:lstStyle/>
          <a:p>
            <a:r>
              <a:rPr lang="en-US" sz="3200" dirty="0"/>
              <a:t>Reality orientation (RO)</a:t>
            </a:r>
          </a:p>
        </p:txBody>
      </p:sp>
      <p:sp>
        <p:nvSpPr>
          <p:cNvPr id="5" name="Content Placeholder 4">
            <a:extLst>
              <a:ext uri="{FF2B5EF4-FFF2-40B4-BE49-F238E27FC236}">
                <a16:creationId xmlns:a16="http://schemas.microsoft.com/office/drawing/2014/main" id="{8D17AC1C-D6C7-B437-926B-0138B1DE93DE}"/>
              </a:ext>
            </a:extLst>
          </p:cNvPr>
          <p:cNvSpPr>
            <a:spLocks noGrp="1"/>
          </p:cNvSpPr>
          <p:nvPr>
            <p:ph idx="1"/>
          </p:nvPr>
        </p:nvSpPr>
        <p:spPr>
          <a:xfrm>
            <a:off x="340015" y="975144"/>
            <a:ext cx="11013785" cy="5385402"/>
          </a:xfrm>
        </p:spPr>
        <p:txBody>
          <a:bodyPr>
            <a:normAutofit/>
          </a:bodyPr>
          <a:lstStyle/>
          <a:p>
            <a:pPr marL="228600">
              <a:spcAft>
                <a:spcPts val="600"/>
              </a:spcAft>
              <a:buClr>
                <a:schemeClr val="accent1"/>
              </a:buClr>
            </a:pPr>
            <a:r>
              <a:rPr lang="en-US" b="0" dirty="0"/>
              <a:t>Helping clients to be aware of person, place, and time </a:t>
            </a:r>
          </a:p>
          <a:p>
            <a:pPr marL="685800" indent="-457200">
              <a:spcAft>
                <a:spcPts val="600"/>
              </a:spcAft>
              <a:buClr>
                <a:schemeClr val="accent1"/>
              </a:buClr>
              <a:buFont typeface="Arial" panose="020B0604020202020204" pitchFamily="34" charset="0"/>
              <a:buChar char="•"/>
            </a:pPr>
            <a:r>
              <a:rPr lang="en-US" b="0" dirty="0"/>
              <a:t>May be helpful in the early stages of dementia but can provoke anxiety and frustration in the middle and late stages</a:t>
            </a:r>
          </a:p>
          <a:p>
            <a:pPr marL="685800" indent="-457200">
              <a:spcAft>
                <a:spcPts val="600"/>
              </a:spcAft>
              <a:buClr>
                <a:schemeClr val="accent1"/>
              </a:buClr>
              <a:buFont typeface="Arial" panose="020B0604020202020204" pitchFamily="34" charset="0"/>
              <a:buChar char="•"/>
            </a:pPr>
            <a:r>
              <a:rPr lang="en-US" b="0" dirty="0"/>
              <a:t>Involves reminding residents who people are, where they are, and what time it is (the month, date, day of the week, time of day) </a:t>
            </a:r>
          </a:p>
          <a:p>
            <a:pPr marL="685800" indent="-457200">
              <a:spcAft>
                <a:spcPts val="600"/>
              </a:spcAft>
              <a:buClr>
                <a:schemeClr val="accent1"/>
              </a:buClr>
              <a:buFont typeface="Arial" panose="020B0604020202020204" pitchFamily="34" charset="0"/>
              <a:buChar char="•"/>
            </a:pPr>
            <a:endParaRPr lang="en-US" b="0" dirty="0"/>
          </a:p>
        </p:txBody>
      </p:sp>
      <p:pic>
        <p:nvPicPr>
          <p:cNvPr id="11" name="Picture 10" descr="A close-up of a calendar with a red circle&#10;&#10;Description automatically generated">
            <a:extLst>
              <a:ext uri="{FF2B5EF4-FFF2-40B4-BE49-F238E27FC236}">
                <a16:creationId xmlns:a16="http://schemas.microsoft.com/office/drawing/2014/main" id="{86D3E0EE-B915-33D7-037E-96FABD00978A}"/>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838200" y="4033927"/>
            <a:ext cx="3333750" cy="2171700"/>
          </a:xfrm>
          <a:prstGeom prst="rect">
            <a:avLst/>
          </a:prstGeom>
          <a:ln>
            <a:noFill/>
          </a:ln>
          <a:effectLst>
            <a:outerShdw blurRad="292100" dist="139700" dir="2700000" algn="tl" rotWithShape="0">
              <a:srgbClr val="333333">
                <a:alpha val="65000"/>
              </a:srgbClr>
            </a:outerShdw>
          </a:effectLst>
        </p:spPr>
      </p:pic>
      <p:sp>
        <p:nvSpPr>
          <p:cNvPr id="12" name="TextBox 11">
            <a:extLst>
              <a:ext uri="{FF2B5EF4-FFF2-40B4-BE49-F238E27FC236}">
                <a16:creationId xmlns:a16="http://schemas.microsoft.com/office/drawing/2014/main" id="{82BC842A-EE5C-7F9C-B19F-3C3F91BFAF87}"/>
              </a:ext>
            </a:extLst>
          </p:cNvPr>
          <p:cNvSpPr txBox="1"/>
          <p:nvPr/>
        </p:nvSpPr>
        <p:spPr>
          <a:xfrm>
            <a:off x="838200" y="6469973"/>
            <a:ext cx="3333750"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hlinkClick r:id="rId3" tooltip="https://ionarts.blogspot.com/2008/02/on-calendar.html"/>
              </a:rPr>
              <a:t>This Photo</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rPr>
              <a:t> by Unknown Author is licensed under </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hlinkClick r:id="rId4" tooltip="https://creativecommons.org/licenses/by-nc-nd/3.0/"/>
              </a:rPr>
              <a:t>CC BY-NC-ND</a:t>
            </a:r>
            <a:endPar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endParaRPr>
          </a:p>
        </p:txBody>
      </p:sp>
      <p:pic>
        <p:nvPicPr>
          <p:cNvPr id="14" name="Picture 13" descr="A tree in different seasons&#10;&#10;Description automatically generated">
            <a:extLst>
              <a:ext uri="{FF2B5EF4-FFF2-40B4-BE49-F238E27FC236}">
                <a16:creationId xmlns:a16="http://schemas.microsoft.com/office/drawing/2014/main" id="{2A7DCAA7-8C1A-483B-BD6B-E16B8BE5A6AF}"/>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8886306" y="3766791"/>
            <a:ext cx="2496703" cy="2705973"/>
          </a:xfrm>
          <a:prstGeom prst="rect">
            <a:avLst/>
          </a:prstGeom>
          <a:ln>
            <a:noFill/>
          </a:ln>
          <a:effectLst>
            <a:outerShdw blurRad="292100" dist="139700" dir="2700000" algn="tl" rotWithShape="0">
              <a:srgbClr val="333333">
                <a:alpha val="65000"/>
              </a:srgbClr>
            </a:outerShdw>
          </a:effectLst>
        </p:spPr>
      </p:pic>
      <p:sp>
        <p:nvSpPr>
          <p:cNvPr id="15" name="TextBox 14">
            <a:extLst>
              <a:ext uri="{FF2B5EF4-FFF2-40B4-BE49-F238E27FC236}">
                <a16:creationId xmlns:a16="http://schemas.microsoft.com/office/drawing/2014/main" id="{19467B3F-9F60-B957-0762-34E7C2AD25EE}"/>
              </a:ext>
            </a:extLst>
          </p:cNvPr>
          <p:cNvSpPr txBox="1"/>
          <p:nvPr/>
        </p:nvSpPr>
        <p:spPr>
          <a:xfrm>
            <a:off x="8790317" y="6469973"/>
            <a:ext cx="271732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hlinkClick r:id="rId6" tooltip="http://irvinggfm.deviantart.com/art/The-Four-Seasons-Vivaldi-291465048"/>
              </a:rPr>
              <a:t>This Photo</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rPr>
              <a:t> by Unknown Author is licensed under </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hlinkClick r:id="rId4" tooltip="https://creativecommons.org/licenses/by-nc-nd/3.0/"/>
              </a:rPr>
              <a:t>CC BY-NC-ND</a:t>
            </a:r>
            <a:endPar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endParaRPr>
          </a:p>
        </p:txBody>
      </p:sp>
      <p:pic>
        <p:nvPicPr>
          <p:cNvPr id="17" name="Picture 16" descr="A diagram of a day&#10;&#10;Description automatically generated">
            <a:extLst>
              <a:ext uri="{FF2B5EF4-FFF2-40B4-BE49-F238E27FC236}">
                <a16:creationId xmlns:a16="http://schemas.microsoft.com/office/drawing/2014/main" id="{67A28EF2-221B-726A-5E64-1C4E801BB643}"/>
              </a:ext>
            </a:extLst>
          </p:cNvPr>
          <p:cNvPicPr>
            <a:picLocks noChangeAspect="1"/>
          </p:cNvPicPr>
          <p:nvPr/>
        </p:nvPicPr>
        <p:blipFill>
          <a:blip r:embed="rId7">
            <a:extLst>
              <a:ext uri="{28A0092B-C50C-407E-A947-70E740481C1C}">
                <a14:useLocalDpi xmlns:a14="http://schemas.microsoft.com/office/drawing/2010/main" val="0"/>
              </a:ext>
              <a:ext uri="{837473B0-CC2E-450A-ABE3-18F120FF3D39}">
                <a1611:picAttrSrcUrl xmlns:a1611="http://schemas.microsoft.com/office/drawing/2016/11/main" r:id="rId8"/>
              </a:ext>
            </a:extLst>
          </a:blip>
          <a:stretch>
            <a:fillRect/>
          </a:stretch>
        </p:blipFill>
        <p:spPr>
          <a:xfrm>
            <a:off x="4476850" y="4378630"/>
            <a:ext cx="4104556" cy="1756126"/>
          </a:xfrm>
          <a:prstGeom prst="rect">
            <a:avLst/>
          </a:prstGeom>
          <a:ln>
            <a:noFill/>
          </a:ln>
          <a:effectLst>
            <a:outerShdw blurRad="292100" dist="139700" dir="2700000" algn="tl" rotWithShape="0">
              <a:srgbClr val="333333">
                <a:alpha val="65000"/>
              </a:srgbClr>
            </a:outerShdw>
          </a:effectLst>
        </p:spPr>
      </p:pic>
      <p:sp>
        <p:nvSpPr>
          <p:cNvPr id="18" name="TextBox 17">
            <a:extLst>
              <a:ext uri="{FF2B5EF4-FFF2-40B4-BE49-F238E27FC236}">
                <a16:creationId xmlns:a16="http://schemas.microsoft.com/office/drawing/2014/main" id="{38C6F584-5150-FD72-BB74-2D2A76E8458F}"/>
              </a:ext>
            </a:extLst>
          </p:cNvPr>
          <p:cNvSpPr txBox="1"/>
          <p:nvPr/>
        </p:nvSpPr>
        <p:spPr>
          <a:xfrm>
            <a:off x="4476850" y="6469973"/>
            <a:ext cx="4104556"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hlinkClick r:id="rId8" tooltip="https://lossegundosdelpadilla.blogspot.com/2020/06/wednesday-10th-june-2020.html"/>
              </a:rPr>
              <a:t>This Photo</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rPr>
              <a:t> by Unknown Author is licensed under </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hlinkClick r:id="rId9" tooltip="https://creativecommons.org/licenses/by-nc-sa/3.0/"/>
              </a:rPr>
              <a:t>CC BY-SA-NC</a:t>
            </a:r>
            <a:endPar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42196804"/>
      </p:ext>
    </p:extLst>
  </p:cSld>
  <p:clrMapOvr>
    <a:masterClrMapping/>
  </p:clrMapOvr>
  <mc:AlternateContent xmlns:mc="http://schemas.openxmlformats.org/markup-compatibility/2006" xmlns:p14="http://schemas.microsoft.com/office/powerpoint/2010/main">
    <mc:Choice Requires="p14">
      <p:transition spd="slow" p14:dur="2000" advTm="176539"/>
    </mc:Choice>
    <mc:Fallback xmlns="">
      <p:transition spd="slow" advTm="176539"/>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3FC561-ABF4-A098-4857-D9CE9069AB2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9BE5485-E4EA-E294-93E0-F457548C2224}"/>
              </a:ext>
            </a:extLst>
          </p:cNvPr>
          <p:cNvSpPr>
            <a:spLocks noGrp="1"/>
          </p:cNvSpPr>
          <p:nvPr>
            <p:ph type="title"/>
          </p:nvPr>
        </p:nvSpPr>
        <p:spPr>
          <a:xfrm>
            <a:off x="838200" y="192596"/>
            <a:ext cx="10515600" cy="1325563"/>
          </a:xfrm>
        </p:spPr>
        <p:txBody>
          <a:bodyPr>
            <a:normAutofit/>
          </a:bodyPr>
          <a:lstStyle/>
          <a:p>
            <a:r>
              <a:rPr lang="en-US" sz="3600" dirty="0"/>
              <a:t>Cognition</a:t>
            </a:r>
          </a:p>
        </p:txBody>
      </p:sp>
      <p:sp>
        <p:nvSpPr>
          <p:cNvPr id="5" name="Content Placeholder 4">
            <a:extLst>
              <a:ext uri="{FF2B5EF4-FFF2-40B4-BE49-F238E27FC236}">
                <a16:creationId xmlns:a16="http://schemas.microsoft.com/office/drawing/2014/main" id="{8D17AC1C-D6C7-B437-926B-0138B1DE93DE}"/>
              </a:ext>
            </a:extLst>
          </p:cNvPr>
          <p:cNvSpPr>
            <a:spLocks noGrp="1"/>
          </p:cNvSpPr>
          <p:nvPr>
            <p:ph idx="1"/>
          </p:nvPr>
        </p:nvSpPr>
        <p:spPr>
          <a:xfrm>
            <a:off x="340015" y="1440612"/>
            <a:ext cx="8813222" cy="5152488"/>
          </a:xfrm>
        </p:spPr>
        <p:txBody>
          <a:bodyPr>
            <a:normAutofit/>
          </a:bodyPr>
          <a:lstStyle/>
          <a:p>
            <a:pPr marL="685800" indent="-457200">
              <a:spcAft>
                <a:spcPts val="600"/>
              </a:spcAft>
              <a:buClr>
                <a:schemeClr val="accent1"/>
              </a:buClr>
              <a:buFont typeface="Arial" panose="020B0604020202020204" pitchFamily="34" charset="0"/>
              <a:buChar char="•"/>
            </a:pPr>
            <a:r>
              <a:rPr lang="en-US" b="0" dirty="0"/>
              <a:t>The ability to think, reason, make decisions, and remember people and events</a:t>
            </a:r>
          </a:p>
          <a:p>
            <a:pPr marL="685800" indent="-457200">
              <a:spcAft>
                <a:spcPts val="600"/>
              </a:spcAft>
              <a:buClr>
                <a:schemeClr val="accent1"/>
              </a:buClr>
              <a:buFont typeface="Arial" panose="020B0604020202020204" pitchFamily="34" charset="0"/>
              <a:buChar char="•"/>
            </a:pPr>
            <a:r>
              <a:rPr lang="en-US" b="0" dirty="0"/>
              <a:t>Normal age-related cognitive changes may occur:</a:t>
            </a:r>
          </a:p>
          <a:p>
            <a:pPr marL="1371600" lvl="1" indent="-457200">
              <a:spcAft>
                <a:spcPts val="600"/>
              </a:spcAft>
              <a:buClr>
                <a:schemeClr val="accent1"/>
              </a:buClr>
            </a:pPr>
            <a:r>
              <a:rPr lang="en-US" b="0" dirty="0"/>
              <a:t>Forgetting a name</a:t>
            </a:r>
          </a:p>
          <a:p>
            <a:pPr marL="1371600" lvl="1" indent="-457200">
              <a:spcAft>
                <a:spcPts val="600"/>
              </a:spcAft>
              <a:buClr>
                <a:schemeClr val="accent1"/>
              </a:buClr>
            </a:pPr>
            <a:r>
              <a:rPr lang="en-US" dirty="0"/>
              <a:t>N</a:t>
            </a:r>
            <a:r>
              <a:rPr lang="en-US" b="0" dirty="0"/>
              <a:t>ot recalling a phone number</a:t>
            </a:r>
          </a:p>
          <a:p>
            <a:pPr marL="1371600" lvl="1" indent="-457200">
              <a:spcAft>
                <a:spcPts val="600"/>
              </a:spcAft>
              <a:buClr>
                <a:schemeClr val="accent1"/>
              </a:buClr>
            </a:pPr>
            <a:r>
              <a:rPr lang="en-US" dirty="0"/>
              <a:t>M</a:t>
            </a:r>
            <a:r>
              <a:rPr lang="en-US" b="0" dirty="0"/>
              <a:t>isplacing keys (but not in the toaster or freezer)</a:t>
            </a:r>
          </a:p>
          <a:p>
            <a:pPr marL="685800" indent="-457200">
              <a:spcAft>
                <a:spcPts val="600"/>
              </a:spcAft>
              <a:buClr>
                <a:schemeClr val="accent1"/>
              </a:buClr>
              <a:buFont typeface="Arial" panose="020B0604020202020204" pitchFamily="34" charset="0"/>
              <a:buChar char="•"/>
            </a:pPr>
            <a:r>
              <a:rPr lang="en-US" b="0" dirty="0"/>
              <a:t>Normal cognitive changes should not be confused with cognitive impairment</a:t>
            </a:r>
          </a:p>
        </p:txBody>
      </p:sp>
      <p:pic>
        <p:nvPicPr>
          <p:cNvPr id="3" name="Picture 2" descr="A close-up of a head with a brain&#10;&#10;Description automatically generated">
            <a:extLst>
              <a:ext uri="{FF2B5EF4-FFF2-40B4-BE49-F238E27FC236}">
                <a16:creationId xmlns:a16="http://schemas.microsoft.com/office/drawing/2014/main" id="{F2FC3CF3-AE7F-D84F-7E9D-9B2FBDA381E3}"/>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9218301" y="1750984"/>
            <a:ext cx="2973699" cy="33560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Box 5">
            <a:extLst>
              <a:ext uri="{FF2B5EF4-FFF2-40B4-BE49-F238E27FC236}">
                <a16:creationId xmlns:a16="http://schemas.microsoft.com/office/drawing/2014/main" id="{FD7EABFC-F1FF-13D1-2901-07B7D7233C18}"/>
              </a:ext>
            </a:extLst>
          </p:cNvPr>
          <p:cNvSpPr txBox="1"/>
          <p:nvPr/>
        </p:nvSpPr>
        <p:spPr>
          <a:xfrm>
            <a:off x="9218301" y="5258106"/>
            <a:ext cx="297369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003C66"/>
                </a:solidFill>
                <a:effectLst/>
                <a:uLnTx/>
                <a:uFillTx/>
                <a:latin typeface="Calibri" panose="020F0502020204030204"/>
                <a:ea typeface="+mn-ea"/>
                <a:cs typeface="+mn-cs"/>
                <a:hlinkClick r:id="rId3" tooltip="https://flatworldknowledge.lardbucket.org/books/social-psychology-principles/s04-introducing-social-psychology.html"/>
              </a:rPr>
              <a:t>This Photo</a:t>
            </a:r>
            <a:r>
              <a:rPr kumimoji="0" lang="en-US" sz="900" b="0" i="0" u="none" strike="noStrike" kern="1200" cap="none" spc="0" normalizeH="0" baseline="0" noProof="0">
                <a:ln>
                  <a:noFill/>
                </a:ln>
                <a:solidFill>
                  <a:srgbClr val="003C66"/>
                </a:solidFill>
                <a:effectLst/>
                <a:uLnTx/>
                <a:uFillTx/>
                <a:latin typeface="Calibri" panose="020F0502020204030204"/>
                <a:ea typeface="+mn-ea"/>
                <a:cs typeface="+mn-cs"/>
              </a:rPr>
              <a:t> by Unknown Author is licensed under </a:t>
            </a:r>
            <a:r>
              <a:rPr kumimoji="0" lang="en-US" sz="900" b="0" i="0" u="none" strike="noStrike" kern="1200" cap="none" spc="0" normalizeH="0" baseline="0" noProof="0">
                <a:ln>
                  <a:noFill/>
                </a:ln>
                <a:solidFill>
                  <a:srgbClr val="003C66"/>
                </a:solidFill>
                <a:effectLst/>
                <a:uLnTx/>
                <a:uFillTx/>
                <a:latin typeface="Calibri" panose="020F0502020204030204"/>
                <a:ea typeface="+mn-ea"/>
                <a:cs typeface="+mn-cs"/>
                <a:hlinkClick r:id="rId4" tooltip="https://creativecommons.org/licenses/by-nc-sa/3.0/"/>
              </a:rPr>
              <a:t>CC BY-SA-NC</a:t>
            </a:r>
            <a:endParaRPr kumimoji="0" lang="en-US" sz="900" b="0" i="0" u="none" strike="noStrike" kern="1200" cap="none" spc="0" normalizeH="0" baseline="0" noProof="0">
              <a:ln>
                <a:noFill/>
              </a:ln>
              <a:solidFill>
                <a:srgbClr val="003C66"/>
              </a:solidFill>
              <a:effectLst/>
              <a:uLnTx/>
              <a:uFillTx/>
              <a:latin typeface="Calibri" panose="020F0502020204030204"/>
              <a:ea typeface="+mn-ea"/>
              <a:cs typeface="+mn-cs"/>
            </a:endParaRPr>
          </a:p>
        </p:txBody>
      </p:sp>
      <p:pic>
        <p:nvPicPr>
          <p:cNvPr id="7" name="Graphic 6" descr="Winking face outline with solid fill">
            <a:extLst>
              <a:ext uri="{FF2B5EF4-FFF2-40B4-BE49-F238E27FC236}">
                <a16:creationId xmlns:a16="http://schemas.microsoft.com/office/drawing/2014/main" id="{21554758-B6A5-6249-5B74-68976B66A5F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858663" y="4027068"/>
            <a:ext cx="592347" cy="592347"/>
          </a:xfrm>
          <a:prstGeom prst="rect">
            <a:avLst/>
          </a:prstGeom>
        </p:spPr>
      </p:pic>
    </p:spTree>
    <p:extLst>
      <p:ext uri="{BB962C8B-B14F-4D97-AF65-F5344CB8AC3E}">
        <p14:creationId xmlns:p14="http://schemas.microsoft.com/office/powerpoint/2010/main" val="1397515960"/>
      </p:ext>
    </p:extLst>
  </p:cSld>
  <p:clrMapOvr>
    <a:masterClrMapping/>
  </p:clrMapOvr>
  <mc:AlternateContent xmlns:mc="http://schemas.openxmlformats.org/markup-compatibility/2006" xmlns:p14="http://schemas.microsoft.com/office/powerpoint/2010/main">
    <mc:Choice Requires="p14">
      <p:transition spd="slow" p14:dur="2000" advTm="176539"/>
    </mc:Choice>
    <mc:Fallback xmlns="">
      <p:transition spd="slow" advTm="176539"/>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p:spPr>
        <p:txBody>
          <a:bodyPr anchor="ctr">
            <a:normAutofit/>
          </a:bodyPr>
          <a:lstStyle/>
          <a:p>
            <a:r>
              <a:rPr lang="en-US" b="1" dirty="0"/>
              <a:t>A Scenario to Consider</a:t>
            </a:r>
          </a:p>
        </p:txBody>
      </p:sp>
      <p:graphicFrame>
        <p:nvGraphicFramePr>
          <p:cNvPr id="21" name="Content Placeholder 2">
            <a:extLst>
              <a:ext uri="{FF2B5EF4-FFF2-40B4-BE49-F238E27FC236}">
                <a16:creationId xmlns:a16="http://schemas.microsoft.com/office/drawing/2014/main" id="{9C0C4FF5-6576-4D3A-B4A2-31F71017CA77}"/>
              </a:ext>
            </a:extLst>
          </p:cNvPr>
          <p:cNvGraphicFramePr>
            <a:graphicFrameLocks noGrp="1"/>
          </p:cNvGraphicFramePr>
          <p:nvPr>
            <p:ph idx="1"/>
            <p:extLst>
              <p:ext uri="{D42A27DB-BD31-4B8C-83A1-F6EECF244321}">
                <p14:modId xmlns:p14="http://schemas.microsoft.com/office/powerpoint/2010/main" val="2066761050"/>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17457456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7B60CC-1E6F-BDA9-09A0-3905374BDB85}"/>
              </a:ext>
            </a:extLst>
          </p:cNvPr>
          <p:cNvSpPr>
            <a:spLocks noGrp="1"/>
          </p:cNvSpPr>
          <p:nvPr>
            <p:ph type="title"/>
          </p:nvPr>
        </p:nvSpPr>
        <p:spPr>
          <a:xfrm>
            <a:off x="838200" y="365125"/>
            <a:ext cx="10515600" cy="968823"/>
          </a:xfrm>
        </p:spPr>
        <p:txBody>
          <a:bodyPr>
            <a:normAutofit fontScale="90000"/>
          </a:bodyPr>
          <a:lstStyle/>
          <a:p>
            <a:r>
              <a:rPr lang="en-US" sz="4400" dirty="0"/>
              <a:t>The Real </a:t>
            </a:r>
            <a:r>
              <a:rPr lang="en-US" dirty="0"/>
              <a:t>S</a:t>
            </a:r>
            <a:r>
              <a:rPr lang="en-US" sz="4400" dirty="0"/>
              <a:t>tory……</a:t>
            </a:r>
            <a:br>
              <a:rPr lang="en-US" sz="4400" dirty="0"/>
            </a:br>
            <a:endParaRPr lang="en-US" dirty="0"/>
          </a:p>
        </p:txBody>
      </p:sp>
      <p:sp>
        <p:nvSpPr>
          <p:cNvPr id="3" name="Content Placeholder 2">
            <a:extLst>
              <a:ext uri="{FF2B5EF4-FFF2-40B4-BE49-F238E27FC236}">
                <a16:creationId xmlns:a16="http://schemas.microsoft.com/office/drawing/2014/main" id="{92F1DE70-13CD-3C24-B875-0F12C1EC2706}"/>
              </a:ext>
            </a:extLst>
          </p:cNvPr>
          <p:cNvSpPr>
            <a:spLocks noGrp="1"/>
          </p:cNvSpPr>
          <p:nvPr>
            <p:ph idx="1"/>
          </p:nvPr>
        </p:nvSpPr>
        <p:spPr>
          <a:xfrm>
            <a:off x="838200" y="1495313"/>
            <a:ext cx="10515600" cy="4681650"/>
          </a:xfrm>
        </p:spPr>
        <p:txBody>
          <a:bodyPr/>
          <a:lstStyle/>
          <a:p>
            <a:pPr lvl="0"/>
            <a:r>
              <a:rPr lang="en-US" sz="2800" b="0" dirty="0"/>
              <a:t>The scenario </a:t>
            </a:r>
            <a:r>
              <a:rPr lang="en-US" b="0" dirty="0"/>
              <a:t>is</a:t>
            </a:r>
            <a:r>
              <a:rPr lang="en-US" sz="2800" b="0" dirty="0"/>
              <a:t> based on a true story of a woman with Alzheimer’s who lived at home with her husband. She would </a:t>
            </a:r>
            <a:r>
              <a:rPr lang="en-US" b="0" dirty="0"/>
              <a:t>frequently try to leave the house which was unsafe</a:t>
            </a:r>
            <a:r>
              <a:rPr lang="en-US" sz="2800" b="0" dirty="0"/>
              <a:t>. </a:t>
            </a:r>
          </a:p>
          <a:p>
            <a:pPr lvl="0"/>
            <a:endParaRPr lang="en-US" sz="2800" b="0" dirty="0"/>
          </a:p>
          <a:p>
            <a:pPr lvl="0"/>
            <a:r>
              <a:rPr lang="en-US" sz="2800" b="0" dirty="0"/>
              <a:t>If her husband tried to redirect her back into the house, she would run. When he ran after her, neighbors called the police. Police thought it was a domestic dispute.</a:t>
            </a:r>
          </a:p>
          <a:p>
            <a:pPr lvl="0"/>
            <a:endParaRPr lang="en-US" sz="2800" b="0" dirty="0"/>
          </a:p>
          <a:p>
            <a:pPr lvl="0"/>
            <a:r>
              <a:rPr lang="en-US" sz="2800" b="0" dirty="0"/>
              <a:t>To avoid conflict, her husband would follow from a distance to make sure she was safe. Onlookers thought he was stocking her.</a:t>
            </a:r>
          </a:p>
          <a:p>
            <a:endParaRPr lang="en-US" dirty="0"/>
          </a:p>
        </p:txBody>
      </p:sp>
    </p:spTree>
    <p:extLst>
      <p:ext uri="{BB962C8B-B14F-4D97-AF65-F5344CB8AC3E}">
        <p14:creationId xmlns:p14="http://schemas.microsoft.com/office/powerpoint/2010/main" val="35667467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09CC4CEF-CD9A-E393-EA75-F50ABF70681C}"/>
              </a:ext>
            </a:extLst>
          </p:cNvPr>
          <p:cNvSpPr>
            <a:spLocks noGrp="1"/>
          </p:cNvSpPr>
          <p:nvPr>
            <p:ph idx="1"/>
          </p:nvPr>
        </p:nvSpPr>
        <p:spPr>
          <a:xfrm>
            <a:off x="838199" y="537882"/>
            <a:ext cx="10952181" cy="5905949"/>
          </a:xfrm>
        </p:spPr>
        <p:txBody>
          <a:bodyPr>
            <a:normAutofit fontScale="85000" lnSpcReduction="10000"/>
          </a:bodyPr>
          <a:lstStyle/>
          <a:p>
            <a:pPr marL="457200" marR="0" indent="-457200" algn="ctr">
              <a:lnSpc>
                <a:spcPct val="200000"/>
              </a:lnSpc>
              <a:spcBef>
                <a:spcPts val="0"/>
              </a:spcBef>
              <a:spcAft>
                <a:spcPts val="0"/>
              </a:spcAft>
            </a:pPr>
            <a:r>
              <a:rPr lang="en-US" sz="1800" i="1" dirty="0">
                <a:effectLst/>
                <a:latin typeface="Times New Roman" panose="02020603050405020304" pitchFamily="18" charset="0"/>
                <a:ea typeface="Times New Roman" panose="02020603050405020304" pitchFamily="18" charset="0"/>
              </a:rPr>
              <a:t>References</a:t>
            </a:r>
          </a:p>
          <a:p>
            <a:pPr marL="457200" marR="0" indent="-457200">
              <a:lnSpc>
                <a:spcPct val="200000"/>
              </a:lnSpc>
              <a:spcBef>
                <a:spcPts val="0"/>
              </a:spcBef>
              <a:spcAft>
                <a:spcPts val="0"/>
              </a:spcAft>
            </a:pPr>
            <a:r>
              <a:rPr lang="en-US" sz="1800" b="0" i="1" dirty="0">
                <a:effectLst/>
                <a:latin typeface="Times New Roman" panose="02020603050405020304" pitchFamily="18" charset="0"/>
                <a:ea typeface="Times New Roman" panose="02020603050405020304" pitchFamily="18" charset="0"/>
              </a:rPr>
              <a:t>Aging and Alzheimer’s Resources and multimedia</a:t>
            </a:r>
            <a:r>
              <a:rPr lang="en-US" sz="1800" b="0" dirty="0">
                <a:effectLst/>
                <a:latin typeface="Times New Roman" panose="02020603050405020304" pitchFamily="18" charset="0"/>
                <a:ea typeface="Times New Roman" panose="02020603050405020304" pitchFamily="18" charset="0"/>
              </a:rPr>
              <a:t>. (n.d.). National Institute on Aging. </a:t>
            </a:r>
            <a:r>
              <a:rPr lang="en-US" sz="1800" b="0" u="sng" dirty="0">
                <a:solidFill>
                  <a:srgbClr val="467886"/>
                </a:solidFill>
                <a:effectLst/>
                <a:latin typeface="Times New Roman" panose="02020603050405020304" pitchFamily="18" charset="0"/>
                <a:ea typeface="Times New Roman" panose="02020603050405020304" pitchFamily="18" charset="0"/>
                <a:hlinkClick r:id="rId2"/>
              </a:rPr>
              <a:t>https://www.nia.nih.gov/news/aging-alzheimers-resources-multimedia</a:t>
            </a:r>
            <a:r>
              <a:rPr lang="en-US" sz="1800" b="0" dirty="0">
                <a:effectLst/>
                <a:latin typeface="Times New Roman" panose="02020603050405020304" pitchFamily="18" charset="0"/>
                <a:ea typeface="Times New Roman" panose="02020603050405020304" pitchFamily="18" charset="0"/>
              </a:rPr>
              <a:t> </a:t>
            </a:r>
          </a:p>
          <a:p>
            <a:pPr marL="457200" marR="0" indent="-457200">
              <a:lnSpc>
                <a:spcPct val="200000"/>
              </a:lnSpc>
              <a:spcBef>
                <a:spcPts val="0"/>
              </a:spcBef>
              <a:spcAft>
                <a:spcPts val="0"/>
              </a:spcAft>
            </a:pPr>
            <a:r>
              <a:rPr lang="en-US" sz="1800" b="0" i="1" dirty="0">
                <a:effectLst/>
                <a:latin typeface="Times New Roman" panose="02020603050405020304" pitchFamily="18" charset="0"/>
                <a:ea typeface="Times New Roman" panose="02020603050405020304" pitchFamily="18" charset="0"/>
              </a:rPr>
              <a:t>Dementia with Lewy bodies</a:t>
            </a:r>
            <a:r>
              <a:rPr lang="en-US" sz="1800" b="0" dirty="0">
                <a:effectLst/>
                <a:latin typeface="Times New Roman" panose="02020603050405020304" pitchFamily="18" charset="0"/>
                <a:ea typeface="Times New Roman" panose="02020603050405020304" pitchFamily="18" charset="0"/>
              </a:rPr>
              <a:t>. (n.d.). Alzheimer’s Disease and Dementia. </a:t>
            </a:r>
            <a:r>
              <a:rPr lang="en-US" sz="1800" b="0" u="sng" dirty="0">
                <a:solidFill>
                  <a:srgbClr val="467886"/>
                </a:solidFill>
                <a:effectLst/>
                <a:latin typeface="Times New Roman" panose="02020603050405020304" pitchFamily="18" charset="0"/>
                <a:ea typeface="Times New Roman" panose="02020603050405020304" pitchFamily="18" charset="0"/>
                <a:hlinkClick r:id="rId3"/>
              </a:rPr>
              <a:t>https://www.alz.org/alzheimers-dementia/what-is-dementia/types-of-dementia/dementia-with-lewy-bodies</a:t>
            </a:r>
            <a:r>
              <a:rPr lang="en-US" sz="1800" b="0" dirty="0">
                <a:effectLst/>
                <a:latin typeface="Times New Roman" panose="02020603050405020304" pitchFamily="18" charset="0"/>
                <a:ea typeface="Times New Roman" panose="02020603050405020304" pitchFamily="18" charset="0"/>
              </a:rPr>
              <a:t> </a:t>
            </a:r>
          </a:p>
          <a:p>
            <a:pPr marL="457200" marR="0" indent="-457200">
              <a:lnSpc>
                <a:spcPct val="200000"/>
              </a:lnSpc>
              <a:spcBef>
                <a:spcPts val="0"/>
              </a:spcBef>
              <a:spcAft>
                <a:spcPts val="0"/>
              </a:spcAft>
            </a:pPr>
            <a:r>
              <a:rPr lang="en-US" sz="1800" b="0" dirty="0">
                <a:effectLst/>
                <a:latin typeface="Times New Roman" panose="02020603050405020304" pitchFamily="18" charset="0"/>
                <a:ea typeface="Times New Roman" panose="02020603050405020304" pitchFamily="18" charset="0"/>
              </a:rPr>
              <a:t>Haider, A., Spurling, B. C., &amp; Sánchez-</a:t>
            </a:r>
            <a:r>
              <a:rPr lang="en-US" sz="1800" b="0" dirty="0" err="1">
                <a:effectLst/>
                <a:latin typeface="Times New Roman" panose="02020603050405020304" pitchFamily="18" charset="0"/>
                <a:ea typeface="Times New Roman" panose="02020603050405020304" pitchFamily="18" charset="0"/>
              </a:rPr>
              <a:t>Manso</a:t>
            </a:r>
            <a:r>
              <a:rPr lang="en-US" sz="1800" b="0" dirty="0">
                <a:effectLst/>
                <a:latin typeface="Times New Roman" panose="02020603050405020304" pitchFamily="18" charset="0"/>
                <a:ea typeface="Times New Roman" panose="02020603050405020304" pitchFamily="18" charset="0"/>
              </a:rPr>
              <a:t>, J. C. (2023, February 12). </a:t>
            </a:r>
            <a:r>
              <a:rPr lang="en-US" sz="1800" b="0" i="1" dirty="0">
                <a:effectLst/>
                <a:latin typeface="Times New Roman" panose="02020603050405020304" pitchFamily="18" charset="0"/>
                <a:ea typeface="Times New Roman" panose="02020603050405020304" pitchFamily="18" charset="0"/>
              </a:rPr>
              <a:t>Lewy body dementia</a:t>
            </a:r>
            <a:r>
              <a:rPr lang="en-US" sz="1800" b="0" dirty="0">
                <a:effectLst/>
                <a:latin typeface="Times New Roman" panose="02020603050405020304" pitchFamily="18" charset="0"/>
                <a:ea typeface="Times New Roman" panose="02020603050405020304" pitchFamily="18" charset="0"/>
              </a:rPr>
              <a:t>. </a:t>
            </a:r>
            <a:r>
              <a:rPr lang="en-US" sz="1800" b="0" dirty="0" err="1">
                <a:effectLst/>
                <a:latin typeface="Times New Roman" panose="02020603050405020304" pitchFamily="18" charset="0"/>
                <a:ea typeface="Times New Roman" panose="02020603050405020304" pitchFamily="18" charset="0"/>
              </a:rPr>
              <a:t>StatPearls</a:t>
            </a:r>
            <a:r>
              <a:rPr lang="en-US" sz="1800" b="0" dirty="0">
                <a:effectLst/>
                <a:latin typeface="Times New Roman" panose="02020603050405020304" pitchFamily="18" charset="0"/>
                <a:ea typeface="Times New Roman" panose="02020603050405020304" pitchFamily="18" charset="0"/>
              </a:rPr>
              <a:t> - NCBI Bookshelf. </a:t>
            </a:r>
            <a:r>
              <a:rPr lang="en-US" sz="1800" b="0" u="sng" dirty="0">
                <a:solidFill>
                  <a:srgbClr val="467886"/>
                </a:solidFill>
                <a:effectLst/>
                <a:latin typeface="Times New Roman" panose="02020603050405020304" pitchFamily="18" charset="0"/>
                <a:ea typeface="Times New Roman" panose="02020603050405020304" pitchFamily="18" charset="0"/>
                <a:hlinkClick r:id="rId4"/>
              </a:rPr>
              <a:t>https://www.ncbi.nlm.nih.gov/books/NBK482441/</a:t>
            </a:r>
            <a:endParaRPr lang="en-US" sz="1800" b="0" dirty="0">
              <a:effectLst/>
              <a:latin typeface="Times New Roman" panose="02020603050405020304" pitchFamily="18" charset="0"/>
              <a:ea typeface="Times New Roman" panose="02020603050405020304" pitchFamily="18" charset="0"/>
            </a:endParaRPr>
          </a:p>
          <a:p>
            <a:pPr marL="457200" marR="0" indent="-457200">
              <a:lnSpc>
                <a:spcPct val="200000"/>
              </a:lnSpc>
              <a:spcBef>
                <a:spcPts val="0"/>
              </a:spcBef>
              <a:spcAft>
                <a:spcPts val="0"/>
              </a:spcAft>
            </a:pPr>
            <a:r>
              <a:rPr lang="en-US" sz="1800" b="0" i="1" dirty="0">
                <a:effectLst/>
                <a:latin typeface="Times New Roman" panose="02020603050405020304" pitchFamily="18" charset="0"/>
                <a:ea typeface="Times New Roman" panose="02020603050405020304" pitchFamily="18" charset="0"/>
              </a:rPr>
              <a:t>Know the 10 signs of Alzheimer’s disease</a:t>
            </a:r>
            <a:r>
              <a:rPr lang="en-US" sz="1800" b="0" dirty="0">
                <a:effectLst/>
                <a:latin typeface="Times New Roman" panose="02020603050405020304" pitchFamily="18" charset="0"/>
                <a:ea typeface="Times New Roman" panose="02020603050405020304" pitchFamily="18" charset="0"/>
              </a:rPr>
              <a:t>. (n.d.-b). Alzheimer’s Disease and Dementia. </a:t>
            </a:r>
            <a:r>
              <a:rPr lang="en-US" sz="1800" b="0" u="sng" dirty="0">
                <a:solidFill>
                  <a:srgbClr val="467886"/>
                </a:solidFill>
                <a:effectLst/>
                <a:latin typeface="Times New Roman" panose="02020603050405020304" pitchFamily="18" charset="0"/>
                <a:ea typeface="Times New Roman" panose="02020603050405020304" pitchFamily="18" charset="0"/>
                <a:hlinkClick r:id="rId5"/>
              </a:rPr>
              <a:t>https://www.alz.org/alzheimers-dementia/10_signs</a:t>
            </a:r>
            <a:r>
              <a:rPr lang="en-US" sz="1800" b="0" dirty="0">
                <a:effectLst/>
                <a:latin typeface="Times New Roman" panose="02020603050405020304" pitchFamily="18" charset="0"/>
                <a:ea typeface="Times New Roman" panose="02020603050405020304" pitchFamily="18" charset="0"/>
              </a:rPr>
              <a:t> </a:t>
            </a:r>
          </a:p>
          <a:p>
            <a:pPr marL="457200" marR="0" indent="-457200">
              <a:lnSpc>
                <a:spcPct val="200000"/>
              </a:lnSpc>
              <a:spcBef>
                <a:spcPts val="0"/>
              </a:spcBef>
              <a:spcAft>
                <a:spcPts val="0"/>
              </a:spcAft>
            </a:pPr>
            <a:r>
              <a:rPr lang="en-US" sz="1800" b="0" i="1" dirty="0">
                <a:effectLst/>
                <a:latin typeface="Times New Roman" panose="02020603050405020304" pitchFamily="18" charset="0"/>
                <a:ea typeface="Times New Roman" panose="02020603050405020304" pitchFamily="18" charset="0"/>
              </a:rPr>
              <a:t>Vascular dementia</a:t>
            </a:r>
            <a:r>
              <a:rPr lang="en-US" sz="1800" b="0" dirty="0">
                <a:effectLst/>
                <a:latin typeface="Times New Roman" panose="02020603050405020304" pitchFamily="18" charset="0"/>
                <a:ea typeface="Times New Roman" panose="02020603050405020304" pitchFamily="18" charset="0"/>
              </a:rPr>
              <a:t>. (n.d.). Alzheimer’s Disease and Dementia. </a:t>
            </a:r>
            <a:r>
              <a:rPr lang="en-US" sz="1800" b="0" u="sng" dirty="0">
                <a:solidFill>
                  <a:srgbClr val="467886"/>
                </a:solidFill>
                <a:effectLst/>
                <a:latin typeface="Times New Roman" panose="02020603050405020304" pitchFamily="18" charset="0"/>
                <a:ea typeface="Times New Roman" panose="02020603050405020304" pitchFamily="18" charset="0"/>
                <a:hlinkClick r:id="rId6"/>
              </a:rPr>
              <a:t>https://www.alz.org/alzheimers-dementia/what-is-dementia/types-of-dementia/vascular-dementia</a:t>
            </a:r>
            <a:r>
              <a:rPr lang="en-US" sz="1800" b="0" dirty="0">
                <a:effectLst/>
                <a:latin typeface="Times New Roman" panose="02020603050405020304" pitchFamily="18" charset="0"/>
                <a:ea typeface="Times New Roman" panose="02020603050405020304" pitchFamily="18" charset="0"/>
              </a:rPr>
              <a:t> </a:t>
            </a:r>
          </a:p>
          <a:p>
            <a:pPr marL="457200" marR="0" indent="-457200">
              <a:lnSpc>
                <a:spcPct val="200000"/>
              </a:lnSpc>
              <a:spcBef>
                <a:spcPts val="0"/>
              </a:spcBef>
              <a:spcAft>
                <a:spcPts val="0"/>
              </a:spcAft>
            </a:pPr>
            <a:r>
              <a:rPr lang="en-US" sz="1800" b="0" i="1" dirty="0">
                <a:effectLst/>
                <a:latin typeface="Times New Roman" panose="02020603050405020304" pitchFamily="18" charset="0"/>
                <a:ea typeface="Times New Roman" panose="02020603050405020304" pitchFamily="18" charset="0"/>
              </a:rPr>
              <a:t>What is Alzheimer’s?</a:t>
            </a:r>
            <a:r>
              <a:rPr lang="en-US" sz="1800" b="0" dirty="0">
                <a:effectLst/>
                <a:latin typeface="Times New Roman" panose="02020603050405020304" pitchFamily="18" charset="0"/>
                <a:ea typeface="Times New Roman" panose="02020603050405020304" pitchFamily="18" charset="0"/>
              </a:rPr>
              <a:t> (n.d.). Alzheimer’s Disease and Dementia. </a:t>
            </a:r>
            <a:r>
              <a:rPr lang="en-US" sz="1800" b="0" u="sng" dirty="0">
                <a:solidFill>
                  <a:srgbClr val="467886"/>
                </a:solidFill>
                <a:effectLst/>
                <a:latin typeface="Times New Roman" panose="02020603050405020304" pitchFamily="18" charset="0"/>
                <a:ea typeface="Times New Roman" panose="02020603050405020304" pitchFamily="18" charset="0"/>
                <a:hlinkClick r:id="rId7"/>
              </a:rPr>
              <a:t>https://www.alz.org/alzheimers-dementia/what-is-alzheimers</a:t>
            </a:r>
            <a:r>
              <a:rPr lang="en-US" sz="1800" b="0" dirty="0">
                <a:effectLst/>
                <a:latin typeface="Times New Roman" panose="02020603050405020304" pitchFamily="18" charset="0"/>
                <a:ea typeface="Times New Roman" panose="02020603050405020304" pitchFamily="18" charset="0"/>
              </a:rPr>
              <a:t> </a:t>
            </a:r>
          </a:p>
          <a:p>
            <a:endParaRPr lang="en-US" dirty="0"/>
          </a:p>
        </p:txBody>
      </p:sp>
    </p:spTree>
    <p:extLst>
      <p:ext uri="{BB962C8B-B14F-4D97-AF65-F5344CB8AC3E}">
        <p14:creationId xmlns:p14="http://schemas.microsoft.com/office/powerpoint/2010/main" val="39866118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1074" y="1314450"/>
            <a:ext cx="2844002" cy="3680244"/>
          </a:xfrm>
        </p:spPr>
        <p:txBody>
          <a:bodyPr>
            <a:normAutofit/>
          </a:bodyPr>
          <a:lstStyle/>
          <a:p>
            <a:pPr algn="l"/>
            <a:r>
              <a:rPr lang="en-US" sz="4400" b="1" dirty="0"/>
              <a:t>Normal Aging</a:t>
            </a:r>
          </a:p>
        </p:txBody>
      </p:sp>
      <p:graphicFrame>
        <p:nvGraphicFramePr>
          <p:cNvPr id="5" name="Content Placeholder 2">
            <a:extLst>
              <a:ext uri="{FF2B5EF4-FFF2-40B4-BE49-F238E27FC236}">
                <a16:creationId xmlns:a16="http://schemas.microsoft.com/office/drawing/2014/main" id="{C27C16E3-342E-4426-8F7D-765EE814E89B}"/>
              </a:ext>
            </a:extLst>
          </p:cNvPr>
          <p:cNvGraphicFramePr>
            <a:graphicFrameLocks noGrp="1"/>
          </p:cNvGraphicFramePr>
          <p:nvPr>
            <p:ph idx="1"/>
            <p:extLst>
              <p:ext uri="{D42A27DB-BD31-4B8C-83A1-F6EECF244321}">
                <p14:modId xmlns:p14="http://schemas.microsoft.com/office/powerpoint/2010/main" val="1567364715"/>
              </p:ext>
            </p:extLst>
          </p:nvPr>
        </p:nvGraphicFramePr>
        <p:xfrm>
          <a:off x="3065930" y="556708"/>
          <a:ext cx="8233187" cy="574458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3314785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3999" y="354892"/>
            <a:ext cx="2844002" cy="1086632"/>
          </a:xfrm>
        </p:spPr>
        <p:txBody>
          <a:bodyPr>
            <a:normAutofit/>
          </a:bodyPr>
          <a:lstStyle/>
          <a:p>
            <a:pPr algn="l"/>
            <a:r>
              <a:rPr lang="en-US" sz="4400" dirty="0"/>
              <a:t>Delirium</a:t>
            </a:r>
          </a:p>
        </p:txBody>
      </p:sp>
      <p:sp>
        <p:nvSpPr>
          <p:cNvPr id="3" name="Content Placeholder 2"/>
          <p:cNvSpPr>
            <a:spLocks noGrp="1"/>
          </p:cNvSpPr>
          <p:nvPr>
            <p:ph idx="1"/>
          </p:nvPr>
        </p:nvSpPr>
        <p:spPr>
          <a:xfrm>
            <a:off x="410531" y="1820731"/>
            <a:ext cx="7852212" cy="3216537"/>
          </a:xfrm>
        </p:spPr>
        <p:txBody>
          <a:bodyPr anchor="ctr">
            <a:normAutofit/>
          </a:bodyPr>
          <a:lstStyle/>
          <a:p>
            <a:pPr marL="457200" indent="-457200">
              <a:buFont typeface="Arial" panose="020B0604020202020204" pitchFamily="34" charset="0"/>
              <a:buChar char="•"/>
            </a:pPr>
            <a:r>
              <a:rPr lang="en-US" b="0" dirty="0"/>
              <a:t>Not to be confused with Dementia</a:t>
            </a:r>
          </a:p>
          <a:p>
            <a:pPr marL="457200" indent="-457200">
              <a:buFont typeface="Arial" panose="020B0604020202020204" pitchFamily="34" charset="0"/>
              <a:buChar char="•"/>
            </a:pPr>
            <a:r>
              <a:rPr lang="en-US" b="0" dirty="0"/>
              <a:t>A temporary condition due to a treatable underlying cause</a:t>
            </a:r>
          </a:p>
          <a:p>
            <a:pPr lvl="1"/>
            <a:r>
              <a:rPr lang="en-US" dirty="0"/>
              <a:t>Infection, Medication Side Effects, Fecal Impaction, etc.  </a:t>
            </a:r>
          </a:p>
          <a:p>
            <a:pPr marL="457200" indent="-457200">
              <a:buFont typeface="Arial" panose="020B0604020202020204" pitchFamily="34" charset="0"/>
              <a:buChar char="•"/>
            </a:pPr>
            <a:r>
              <a:rPr lang="en-US" b="0" dirty="0"/>
              <a:t>Onset is sudden</a:t>
            </a:r>
          </a:p>
          <a:p>
            <a:pPr lvl="1"/>
            <a:r>
              <a:rPr lang="en-US" dirty="0"/>
              <a:t>Symptoms of forms of dementia tend to occur gradually</a:t>
            </a:r>
          </a:p>
        </p:txBody>
      </p:sp>
      <p:pic>
        <p:nvPicPr>
          <p:cNvPr id="8" name="Picture 7" descr="A blue head with lines drawn on it&#10;&#10;Description automatically generated">
            <a:extLst>
              <a:ext uri="{FF2B5EF4-FFF2-40B4-BE49-F238E27FC236}">
                <a16:creationId xmlns:a16="http://schemas.microsoft.com/office/drawing/2014/main" id="{A24E8AEC-2F6B-E54F-C8C4-7840DE233B49}"/>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8262743" y="1344707"/>
            <a:ext cx="3929257" cy="4071769"/>
          </a:xfrm>
          <a:prstGeom prst="rect">
            <a:avLst/>
          </a:prstGeom>
        </p:spPr>
      </p:pic>
      <p:sp>
        <p:nvSpPr>
          <p:cNvPr id="9" name="TextBox 8">
            <a:extLst>
              <a:ext uri="{FF2B5EF4-FFF2-40B4-BE49-F238E27FC236}">
                <a16:creationId xmlns:a16="http://schemas.microsoft.com/office/drawing/2014/main" id="{3E4F1D1F-9FEA-1288-9618-B0EB00DB35BD}"/>
              </a:ext>
            </a:extLst>
          </p:cNvPr>
          <p:cNvSpPr txBox="1"/>
          <p:nvPr/>
        </p:nvSpPr>
        <p:spPr>
          <a:xfrm>
            <a:off x="8883015" y="5510257"/>
            <a:ext cx="3308985" cy="230832"/>
          </a:xfrm>
          <a:prstGeom prst="rect">
            <a:avLst/>
          </a:prstGeom>
          <a:noFill/>
        </p:spPr>
        <p:txBody>
          <a:bodyPr wrap="square" rtlCol="0">
            <a:spAutoFit/>
          </a:bodyPr>
          <a:lstStyle/>
          <a:p>
            <a:r>
              <a:rPr lang="en-US" sz="900">
                <a:hlinkClick r:id="rId4" tooltip="https://www.aliem.com/2015/07/delirium-in-older-adults/"/>
              </a:rPr>
              <a:t>This Photo</a:t>
            </a:r>
            <a:r>
              <a:rPr lang="en-US" sz="900"/>
              <a:t> by Unknown Author is licensed under </a:t>
            </a:r>
            <a:r>
              <a:rPr lang="en-US" sz="900">
                <a:hlinkClick r:id="rId5" tooltip="https://creativecommons.org/licenses/by-nc-nd/3.0/"/>
              </a:rPr>
              <a:t>CC BY-NC-ND</a:t>
            </a:r>
            <a:endParaRPr lang="en-US" sz="900"/>
          </a:p>
        </p:txBody>
      </p:sp>
    </p:spTree>
    <p:custDataLst>
      <p:tags r:id="rId1"/>
    </p:custDataLst>
    <p:extLst>
      <p:ext uri="{BB962C8B-B14F-4D97-AF65-F5344CB8AC3E}">
        <p14:creationId xmlns:p14="http://schemas.microsoft.com/office/powerpoint/2010/main" val="22015682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3FC561-ABF4-A098-4857-D9CE9069AB2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9BE5485-E4EA-E294-93E0-F457548C2224}"/>
              </a:ext>
            </a:extLst>
          </p:cNvPr>
          <p:cNvSpPr>
            <a:spLocks noGrp="1"/>
          </p:cNvSpPr>
          <p:nvPr>
            <p:ph type="title"/>
          </p:nvPr>
        </p:nvSpPr>
        <p:spPr>
          <a:xfrm>
            <a:off x="838200" y="365125"/>
            <a:ext cx="10515600" cy="1325563"/>
          </a:xfrm>
        </p:spPr>
        <p:txBody>
          <a:bodyPr anchor="ctr">
            <a:normAutofit/>
          </a:bodyPr>
          <a:lstStyle/>
          <a:p>
            <a:r>
              <a:rPr lang="en-US"/>
              <a:t>What is Dementia?</a:t>
            </a:r>
          </a:p>
        </p:txBody>
      </p:sp>
      <p:graphicFrame>
        <p:nvGraphicFramePr>
          <p:cNvPr id="7" name="Content Placeholder 4">
            <a:extLst>
              <a:ext uri="{FF2B5EF4-FFF2-40B4-BE49-F238E27FC236}">
                <a16:creationId xmlns:a16="http://schemas.microsoft.com/office/drawing/2014/main" id="{106D9039-77D0-C57D-166D-8AC5BF8EA226}"/>
              </a:ext>
            </a:extLst>
          </p:cNvPr>
          <p:cNvGraphicFramePr>
            <a:graphicFrameLocks noGrp="1"/>
          </p:cNvGraphicFramePr>
          <p:nvPr>
            <p:ph idx="1"/>
            <p:extLst>
              <p:ext uri="{D42A27DB-BD31-4B8C-83A1-F6EECF244321}">
                <p14:modId xmlns:p14="http://schemas.microsoft.com/office/powerpoint/2010/main" val="1771929919"/>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40508434"/>
      </p:ext>
    </p:extLst>
  </p:cSld>
  <p:clrMapOvr>
    <a:masterClrMapping/>
  </p:clrMapOvr>
  <mc:AlternateContent xmlns:mc="http://schemas.openxmlformats.org/markup-compatibility/2006" xmlns:p14="http://schemas.microsoft.com/office/powerpoint/2010/main">
    <mc:Choice Requires="p14">
      <p:transition spd="slow" p14:dur="2000" advTm="176539"/>
    </mc:Choice>
    <mc:Fallback xmlns="">
      <p:transition spd="slow" advTm="176539"/>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3FC561-ABF4-A098-4857-D9CE9069AB2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9BE5485-E4EA-E294-93E0-F457548C2224}"/>
              </a:ext>
            </a:extLst>
          </p:cNvPr>
          <p:cNvSpPr>
            <a:spLocks noGrp="1"/>
          </p:cNvSpPr>
          <p:nvPr>
            <p:ph type="title"/>
          </p:nvPr>
        </p:nvSpPr>
        <p:spPr>
          <a:xfrm>
            <a:off x="614680" y="264901"/>
            <a:ext cx="10515600" cy="1175712"/>
          </a:xfrm>
        </p:spPr>
        <p:txBody>
          <a:bodyPr>
            <a:normAutofit/>
          </a:bodyPr>
          <a:lstStyle/>
          <a:p>
            <a:r>
              <a:rPr lang="en-US" sz="3600" dirty="0"/>
              <a:t>Other Causes of Dementia</a:t>
            </a:r>
          </a:p>
        </p:txBody>
      </p:sp>
      <p:sp>
        <p:nvSpPr>
          <p:cNvPr id="5" name="Content Placeholder 4">
            <a:extLst>
              <a:ext uri="{FF2B5EF4-FFF2-40B4-BE49-F238E27FC236}">
                <a16:creationId xmlns:a16="http://schemas.microsoft.com/office/drawing/2014/main" id="{8D17AC1C-D6C7-B437-926B-0138B1DE93DE}"/>
              </a:ext>
            </a:extLst>
          </p:cNvPr>
          <p:cNvSpPr>
            <a:spLocks noGrp="1"/>
          </p:cNvSpPr>
          <p:nvPr>
            <p:ph idx="1"/>
          </p:nvPr>
        </p:nvSpPr>
        <p:spPr>
          <a:xfrm>
            <a:off x="340015" y="1440612"/>
            <a:ext cx="6855112" cy="5152488"/>
          </a:xfrm>
        </p:spPr>
        <p:txBody>
          <a:bodyPr>
            <a:normAutofit/>
          </a:bodyPr>
          <a:lstStyle/>
          <a:p>
            <a:pPr marL="685800" indent="-457200">
              <a:spcAft>
                <a:spcPts val="600"/>
              </a:spcAft>
              <a:buClr>
                <a:schemeClr val="accent1"/>
              </a:buClr>
              <a:buFont typeface="Arial" panose="020B0604020202020204" pitchFamily="34" charset="0"/>
              <a:buChar char="•"/>
            </a:pPr>
            <a:r>
              <a:rPr lang="en-US" b="0" dirty="0"/>
              <a:t>Parkinson’s Disease</a:t>
            </a:r>
          </a:p>
          <a:p>
            <a:pPr marL="685800" indent="-457200">
              <a:spcAft>
                <a:spcPts val="600"/>
              </a:spcAft>
              <a:buClr>
                <a:schemeClr val="accent1"/>
              </a:buClr>
              <a:buFont typeface="Arial" panose="020B0604020202020204" pitchFamily="34" charset="0"/>
              <a:buChar char="•"/>
            </a:pPr>
            <a:r>
              <a:rPr lang="en-US" b="0" dirty="0"/>
              <a:t>Dementia with Lewy Bodies</a:t>
            </a:r>
          </a:p>
          <a:p>
            <a:pPr marL="685800" indent="-457200">
              <a:spcAft>
                <a:spcPts val="600"/>
              </a:spcAft>
              <a:buClr>
                <a:schemeClr val="accent1"/>
              </a:buClr>
              <a:buFont typeface="Arial" panose="020B0604020202020204" pitchFamily="34" charset="0"/>
              <a:buChar char="•"/>
            </a:pPr>
            <a:r>
              <a:rPr lang="en-US" b="0" dirty="0"/>
              <a:t>Vascular Dementia: changes that decrease blood flow to the brain</a:t>
            </a:r>
          </a:p>
          <a:p>
            <a:pPr marL="685800" indent="-457200">
              <a:spcAft>
                <a:spcPts val="600"/>
              </a:spcAft>
              <a:buClr>
                <a:schemeClr val="accent1"/>
              </a:buClr>
              <a:buFont typeface="Arial" panose="020B0604020202020204" pitchFamily="34" charset="0"/>
              <a:buChar char="•"/>
            </a:pPr>
            <a:r>
              <a:rPr lang="en-US" b="0" dirty="0"/>
              <a:t>Drug or alcohol abuse</a:t>
            </a:r>
          </a:p>
          <a:p>
            <a:pPr marL="685800" indent="-457200">
              <a:spcAft>
                <a:spcPts val="600"/>
              </a:spcAft>
              <a:buClr>
                <a:schemeClr val="accent1"/>
              </a:buClr>
              <a:buFont typeface="Arial" panose="020B0604020202020204" pitchFamily="34" charset="0"/>
              <a:buChar char="•"/>
            </a:pPr>
            <a:r>
              <a:rPr lang="en-US" b="0" dirty="0"/>
              <a:t>Mixed Dementia</a:t>
            </a:r>
          </a:p>
          <a:p>
            <a:pPr marL="685800" indent="-457200">
              <a:spcAft>
                <a:spcPts val="600"/>
              </a:spcAft>
              <a:buClr>
                <a:schemeClr val="accent1"/>
              </a:buClr>
              <a:buFont typeface="Arial" panose="020B0604020202020204" pitchFamily="34" charset="0"/>
              <a:buChar char="•"/>
            </a:pPr>
            <a:r>
              <a:rPr lang="en-US" b="0" dirty="0"/>
              <a:t>Many others</a:t>
            </a:r>
          </a:p>
        </p:txBody>
      </p:sp>
      <p:pic>
        <p:nvPicPr>
          <p:cNvPr id="2" name="Picture 1" descr="A tree shaped like a face&#10;&#10;Description automatically generated">
            <a:extLst>
              <a:ext uri="{FF2B5EF4-FFF2-40B4-BE49-F238E27FC236}">
                <a16:creationId xmlns:a16="http://schemas.microsoft.com/office/drawing/2014/main" id="{292E4CED-8A14-A074-0FFB-95BC07DCF72B}"/>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7270750" y="1128712"/>
            <a:ext cx="4762500" cy="46005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TextBox 2">
            <a:extLst>
              <a:ext uri="{FF2B5EF4-FFF2-40B4-BE49-F238E27FC236}">
                <a16:creationId xmlns:a16="http://schemas.microsoft.com/office/drawing/2014/main" id="{95AF51BC-13C9-EE1A-620A-6B0FD9AA9A51}"/>
              </a:ext>
            </a:extLst>
          </p:cNvPr>
          <p:cNvSpPr txBox="1"/>
          <p:nvPr/>
        </p:nvSpPr>
        <p:spPr>
          <a:xfrm>
            <a:off x="7270750" y="5841643"/>
            <a:ext cx="4762500"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hlinkClick r:id="rId3" tooltip="https://blog.ssmgrp.com/blog/bid/100012/Dementia-Finding-the-Right-Care"/>
              </a:rPr>
              <a:t>This Photo</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rPr>
              <a:t> by Unknown Author is licensed under </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hlinkClick r:id="rId4" tooltip="https://creativecommons.org/licenses/by-sa/3.0/"/>
              </a:rPr>
              <a:t>CC BY-SA</a:t>
            </a:r>
            <a:endPar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1521608"/>
      </p:ext>
    </p:extLst>
  </p:cSld>
  <p:clrMapOvr>
    <a:masterClrMapping/>
  </p:clrMapOvr>
  <mc:AlternateContent xmlns:mc="http://schemas.openxmlformats.org/markup-compatibility/2006" xmlns:p14="http://schemas.microsoft.com/office/powerpoint/2010/main">
    <mc:Choice Requires="p14">
      <p:transition spd="slow" p14:dur="2000" advTm="176539"/>
    </mc:Choice>
    <mc:Fallback xmlns="">
      <p:transition spd="slow" advTm="176539"/>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Changes in the Brain</a:t>
            </a:r>
          </a:p>
        </p:txBody>
      </p:sp>
      <p:sp>
        <p:nvSpPr>
          <p:cNvPr id="6" name="Text Placeholder 5"/>
          <p:cNvSpPr>
            <a:spLocks noGrp="1"/>
          </p:cNvSpPr>
          <p:nvPr>
            <p:ph type="body" idx="1"/>
          </p:nvPr>
        </p:nvSpPr>
        <p:spPr/>
        <p:txBody>
          <a:bodyPr/>
          <a:lstStyle/>
          <a:p>
            <a:r>
              <a:rPr lang="en-US" dirty="0"/>
              <a:t>Related to Various Forms of Dementia</a:t>
            </a:r>
          </a:p>
        </p:txBody>
      </p:sp>
      <p:pic>
        <p:nvPicPr>
          <p:cNvPr id="2" name="Picture 1" descr="A water droplet falling into a heart shape&#10;&#10;Description automatically generated">
            <a:extLst>
              <a:ext uri="{FF2B5EF4-FFF2-40B4-BE49-F238E27FC236}">
                <a16:creationId xmlns:a16="http://schemas.microsoft.com/office/drawing/2014/main" id="{FE6D2F35-326C-6092-264B-10C9B9F602B2}"/>
              </a:ext>
            </a:extLst>
          </p:cNvPr>
          <p:cNvPicPr>
            <a:picLocks noChangeAspect="1"/>
          </p:cNvPicPr>
          <p:nvPr/>
        </p:nvPicPr>
        <p:blipFill>
          <a:blip r:embed="rId2">
            <a:alphaModFix amt="27000"/>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33274" y="0"/>
            <a:ext cx="11858726" cy="6858000"/>
          </a:xfrm>
          <a:prstGeom prst="rect">
            <a:avLst/>
          </a:prstGeom>
        </p:spPr>
      </p:pic>
      <p:sp>
        <p:nvSpPr>
          <p:cNvPr id="3" name="TextBox 2">
            <a:extLst>
              <a:ext uri="{FF2B5EF4-FFF2-40B4-BE49-F238E27FC236}">
                <a16:creationId xmlns:a16="http://schemas.microsoft.com/office/drawing/2014/main" id="{85CC776C-D8DD-1584-5731-3EFD7A5F9DB8}"/>
              </a:ext>
            </a:extLst>
          </p:cNvPr>
          <p:cNvSpPr txBox="1"/>
          <p:nvPr/>
        </p:nvSpPr>
        <p:spPr>
          <a:xfrm>
            <a:off x="333274" y="6627168"/>
            <a:ext cx="3867150" cy="230832"/>
          </a:xfrm>
          <a:prstGeom prst="rect">
            <a:avLst/>
          </a:prstGeom>
          <a:noFill/>
        </p:spPr>
        <p:txBody>
          <a:bodyPr wrap="square" rtlCol="0">
            <a:spAutoFit/>
          </a:bodyPr>
          <a:lstStyle/>
          <a:p>
            <a:r>
              <a:rPr lang="en-US" sz="900" dirty="0">
                <a:hlinkClick r:id="rId3" tooltip="https://epitemnein-epitomic.blogspot.com/2014/01/cultivating-supremacy-of-compassion.html"/>
              </a:rPr>
              <a:t>This Photo</a:t>
            </a:r>
            <a:r>
              <a:rPr lang="en-US" sz="900" dirty="0"/>
              <a:t> by Unknown Author is licensed under </a:t>
            </a:r>
            <a:r>
              <a:rPr lang="en-US" sz="900" dirty="0">
                <a:hlinkClick r:id="rId4" tooltip="https://creativecommons.org/licenses/by-nc-nd/3.0/"/>
              </a:rPr>
              <a:t>CC BY-NC-ND</a:t>
            </a:r>
            <a:endParaRPr lang="en-US" sz="900" dirty="0"/>
          </a:p>
        </p:txBody>
      </p:sp>
    </p:spTree>
    <p:extLst>
      <p:ext uri="{BB962C8B-B14F-4D97-AF65-F5344CB8AC3E}">
        <p14:creationId xmlns:p14="http://schemas.microsoft.com/office/powerpoint/2010/main" val="2097216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Minnesota State">
  <a:themeElements>
    <a:clrScheme name="Custom 9">
      <a:dk1>
        <a:srgbClr val="003C66"/>
      </a:dk1>
      <a:lt1>
        <a:srgbClr val="FFFFFF"/>
      </a:lt1>
      <a:dk2>
        <a:srgbClr val="003C66"/>
      </a:dk2>
      <a:lt2>
        <a:srgbClr val="FFFFFF"/>
      </a:lt2>
      <a:accent1>
        <a:srgbClr val="139445"/>
      </a:accent1>
      <a:accent2>
        <a:srgbClr val="DB7C1B"/>
      </a:accent2>
      <a:accent3>
        <a:srgbClr val="0095DA"/>
      </a:accent3>
      <a:accent4>
        <a:srgbClr val="73CEE4"/>
      </a:accent4>
      <a:accent5>
        <a:srgbClr val="62BB46"/>
      </a:accent5>
      <a:accent6>
        <a:srgbClr val="D3E27E"/>
      </a:accent6>
      <a:hlink>
        <a:srgbClr val="0095DA"/>
      </a:hlink>
      <a:folHlink>
        <a:srgbClr val="9D9FA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emplate_powerpoint_widescreen_nopage.potx" id="{E0EB34E8-A9E3-4D6E-B10C-1C3A4C7BD91A}" vid="{56CFDCC7-D972-460F-847E-2CAFB4B57EF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6328DD493FF1D4AAA2FC9A9FFD63FE9" ma:contentTypeVersion="4" ma:contentTypeDescription="Create a new document." ma:contentTypeScope="" ma:versionID="d72c715248681ec0a512f24c16847bdc">
  <xsd:schema xmlns:xsd="http://www.w3.org/2001/XMLSchema" xmlns:xs="http://www.w3.org/2001/XMLSchema" xmlns:p="http://schemas.microsoft.com/office/2006/metadata/properties" xmlns:ns2="dc3d156c-34c4-4b76-9333-ce7f9bb74b4b" targetNamespace="http://schemas.microsoft.com/office/2006/metadata/properties" ma:root="true" ma:fieldsID="4da123780f6309968929ede096685b2d" ns2:_="">
    <xsd:import namespace="dc3d156c-34c4-4b76-9333-ce7f9bb74b4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3d156c-34c4-4b76-9333-ce7f9bb74b4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7BC91FD-EDC3-44E2-A4A0-D777B64B365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3d156c-34c4-4b76-9333-ce7f9bb74b4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D396FAF-312F-4CA3-B813-A2DCB05E01C7}">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5E39B7C8-CB9B-46F0-BA02-1AFCD868712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1465</TotalTime>
  <Words>3727</Words>
  <Application>Microsoft Office PowerPoint</Application>
  <PresentationFormat>Widescreen</PresentationFormat>
  <Paragraphs>319</Paragraphs>
  <Slides>42</Slides>
  <Notes>10</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42</vt:i4>
      </vt:variant>
    </vt:vector>
  </HeadingPairs>
  <TitlesOfParts>
    <vt:vector size="49" baseType="lpstr">
      <vt:lpstr>Aptos</vt:lpstr>
      <vt:lpstr>Arial</vt:lpstr>
      <vt:lpstr>Calibri</vt:lpstr>
      <vt:lpstr>Segoe UI</vt:lpstr>
      <vt:lpstr>Symbol</vt:lpstr>
      <vt:lpstr>Times New Roman</vt:lpstr>
      <vt:lpstr>Minnesota State</vt:lpstr>
      <vt:lpstr>Healthcare Core Curriculum</vt:lpstr>
      <vt:lpstr>Note to Instructor</vt:lpstr>
      <vt:lpstr>Introduction</vt:lpstr>
      <vt:lpstr>Cognition</vt:lpstr>
      <vt:lpstr>Normal Aging</vt:lpstr>
      <vt:lpstr>Delirium</vt:lpstr>
      <vt:lpstr>What is Dementia?</vt:lpstr>
      <vt:lpstr>Other Causes of Dementia</vt:lpstr>
      <vt:lpstr>Changes in the Brain</vt:lpstr>
      <vt:lpstr>Healthy Neurons (Nerve Cells) in the Brain </vt:lpstr>
      <vt:lpstr>Dementia With Lewy Bodies</vt:lpstr>
      <vt:lpstr>Vascular Dementia</vt:lpstr>
      <vt:lpstr>Alzheimer’s Disease</vt:lpstr>
      <vt:lpstr>Neurons with Amyloids Plaques Between Cells</vt:lpstr>
      <vt:lpstr>Neurons with Amyloid Plaques Between Cells and Neurofibrillary Tangles Inside Cells</vt:lpstr>
      <vt:lpstr>Alzheimer’s Disease</vt:lpstr>
      <vt:lpstr>Potential Videos on Alzheimer’s &amp; Dementia</vt:lpstr>
      <vt:lpstr>10 Early Signs and Symptoms of Alzheimer’s and Dementia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Stages of Alzheimer’s</vt:lpstr>
      <vt:lpstr>Strategies</vt:lpstr>
      <vt:lpstr>Provide a Calm Environment</vt:lpstr>
      <vt:lpstr>Approach</vt:lpstr>
      <vt:lpstr>Communication Techniques</vt:lpstr>
      <vt:lpstr>Communication Techniques</vt:lpstr>
      <vt:lpstr>Dealing with Problematic Behaviors</vt:lpstr>
      <vt:lpstr>Dealing with Problematic Behaviors</vt:lpstr>
      <vt:lpstr>Validation therapy</vt:lpstr>
      <vt:lpstr>PowerPoint Presentation</vt:lpstr>
      <vt:lpstr>Reality orientation (RO)</vt:lpstr>
      <vt:lpstr>A Scenario to Consider</vt:lpstr>
      <vt:lpstr>The Real Story……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Andersen Sibley, Diane M</dc:creator>
  <cp:lastModifiedBy>Andersen Sibley, Diane M</cp:lastModifiedBy>
  <cp:revision>21</cp:revision>
  <dcterms:created xsi:type="dcterms:W3CDTF">2024-07-20T14:15:08Z</dcterms:created>
  <dcterms:modified xsi:type="dcterms:W3CDTF">2025-07-08T16:30:55Z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0x01010096328DD493FF1D4AAA2FC9A9FFD63FE9</vt:lpwstr>
  </property>
</Properties>
</file>